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62" r:id="rId4"/>
    <p:sldId id="347" r:id="rId5"/>
    <p:sldId id="427" r:id="rId6"/>
    <p:sldId id="428" r:id="rId7"/>
    <p:sldId id="279" r:id="rId8"/>
    <p:sldId id="270" r:id="rId9"/>
    <p:sldId id="354" r:id="rId10"/>
    <p:sldId id="441" r:id="rId11"/>
    <p:sldId id="442" r:id="rId12"/>
    <p:sldId id="430" r:id="rId13"/>
    <p:sldId id="438" r:id="rId14"/>
    <p:sldId id="268" r:id="rId15"/>
    <p:sldId id="435" r:id="rId16"/>
    <p:sldId id="436" r:id="rId17"/>
    <p:sldId id="445" r:id="rId18"/>
    <p:sldId id="43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A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06"/>
    <p:restoredTop sz="94632"/>
  </p:normalViewPr>
  <p:slideViewPr>
    <p:cSldViewPr>
      <p:cViewPr varScale="1">
        <p:scale>
          <a:sx n="120" d="100"/>
          <a:sy n="120" d="100"/>
        </p:scale>
        <p:origin x="6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33422F-51CE-AD44-B34B-9E08BF5A477B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CB9682-88CA-D34B-B409-AF5E62437A4C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700" b="0" cap="none" spc="0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«</a:t>
          </a:r>
          <a:r>
            <a:rPr lang="ru-RU" sz="2000" b="1" cap="none" spc="0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Золотой стандарт» комплексной помощи людям с РАС в регионе  </a:t>
          </a:r>
          <a:endParaRPr lang="ru-RU" sz="2700" b="1" cap="none" spc="0" dirty="0">
            <a:ln w="0"/>
            <a:solidFill>
              <a:schemeClr val="tx2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17A3D939-3B0C-944B-B5EE-F1F07F195A15}" type="parTrans" cxnId="{3065B8B8-5BB8-5542-BB85-1B310F7D2840}">
      <dgm:prSet/>
      <dgm:spPr/>
      <dgm:t>
        <a:bodyPr/>
        <a:lstStyle/>
        <a:p>
          <a:endParaRPr lang="ru-RU"/>
        </a:p>
      </dgm:t>
    </dgm:pt>
    <dgm:pt modelId="{5AD9DC60-EDB5-F34F-B25D-03C1A95FF758}" type="sibTrans" cxnId="{3065B8B8-5BB8-5542-BB85-1B310F7D2840}">
      <dgm:prSet/>
      <dgm:spPr/>
      <dgm:t>
        <a:bodyPr/>
        <a:lstStyle/>
        <a:p>
          <a:endParaRPr lang="ru-RU"/>
        </a:p>
      </dgm:t>
    </dgm:pt>
    <dgm:pt modelId="{71C8457C-2C48-5D4D-9483-7401F2804015}" type="pres">
      <dgm:prSet presAssocID="{C433422F-51CE-AD44-B34B-9E08BF5A477B}" presName="linear" presStyleCnt="0">
        <dgm:presLayoutVars>
          <dgm:animLvl val="lvl"/>
          <dgm:resizeHandles val="exact"/>
        </dgm:presLayoutVars>
      </dgm:prSet>
      <dgm:spPr/>
    </dgm:pt>
    <dgm:pt modelId="{D5240FFA-D1E4-0643-A10B-1909C5F586D1}" type="pres">
      <dgm:prSet presAssocID="{37CB9682-88CA-D34B-B409-AF5E62437A4C}" presName="parentText" presStyleLbl="node1" presStyleIdx="0" presStyleCnt="1" custScaleX="95293" custScaleY="69633" custLinFactNeighborX="-14" custLinFactNeighborY="2040">
        <dgm:presLayoutVars>
          <dgm:chMax val="0"/>
          <dgm:bulletEnabled val="1"/>
        </dgm:presLayoutVars>
      </dgm:prSet>
      <dgm:spPr/>
    </dgm:pt>
  </dgm:ptLst>
  <dgm:cxnLst>
    <dgm:cxn modelId="{03B3BA26-3F25-0C44-949C-2CB88EAC97CE}" type="presOf" srcId="{C433422F-51CE-AD44-B34B-9E08BF5A477B}" destId="{71C8457C-2C48-5D4D-9483-7401F2804015}" srcOrd="0" destOrd="0" presId="urn:microsoft.com/office/officeart/2005/8/layout/vList2"/>
    <dgm:cxn modelId="{9F16C32B-9A25-C646-A03D-AAE4255ACEE3}" type="presOf" srcId="{37CB9682-88CA-D34B-B409-AF5E62437A4C}" destId="{D5240FFA-D1E4-0643-A10B-1909C5F586D1}" srcOrd="0" destOrd="0" presId="urn:microsoft.com/office/officeart/2005/8/layout/vList2"/>
    <dgm:cxn modelId="{3065B8B8-5BB8-5542-BB85-1B310F7D2840}" srcId="{C433422F-51CE-AD44-B34B-9E08BF5A477B}" destId="{37CB9682-88CA-D34B-B409-AF5E62437A4C}" srcOrd="0" destOrd="0" parTransId="{17A3D939-3B0C-944B-B5EE-F1F07F195A15}" sibTransId="{5AD9DC60-EDB5-F34F-B25D-03C1A95FF758}"/>
    <dgm:cxn modelId="{4DA32821-5D75-7C41-BD55-73DF006D68DF}" type="presParOf" srcId="{71C8457C-2C48-5D4D-9483-7401F2804015}" destId="{D5240FFA-D1E4-0643-A10B-1909C5F586D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AFDE95-630B-B44A-9F8F-420FA080F4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F1A98D-420F-E845-AE53-C1DF8E251395}">
      <dgm:prSet/>
      <dgm:spPr>
        <a:solidFill>
          <a:srgbClr val="48ACC4"/>
        </a:solidFill>
      </dgm:spPr>
      <dgm:t>
        <a:bodyPr/>
        <a:lstStyle/>
        <a:p>
          <a:r>
            <a:rPr lang="ru-RU" b="1" dirty="0"/>
            <a:t>Концепция комплексного сопровождения людей с РАС и другими ментальными нарушениями</a:t>
          </a:r>
          <a:endParaRPr lang="ru-RU" dirty="0"/>
        </a:p>
      </dgm:t>
    </dgm:pt>
    <dgm:pt modelId="{4A8CC1E4-82BC-CC4F-9758-2BDF08BF6A8A}" type="parTrans" cxnId="{89DA110C-B07A-0249-928A-3D5CA9AB25C3}">
      <dgm:prSet/>
      <dgm:spPr/>
      <dgm:t>
        <a:bodyPr/>
        <a:lstStyle/>
        <a:p>
          <a:endParaRPr lang="ru-RU"/>
        </a:p>
      </dgm:t>
    </dgm:pt>
    <dgm:pt modelId="{BA679A17-63E8-2048-81A2-801A34D3E918}" type="sibTrans" cxnId="{89DA110C-B07A-0249-928A-3D5CA9AB25C3}">
      <dgm:prSet/>
      <dgm:spPr/>
      <dgm:t>
        <a:bodyPr/>
        <a:lstStyle/>
        <a:p>
          <a:endParaRPr lang="ru-RU"/>
        </a:p>
      </dgm:t>
    </dgm:pt>
    <dgm:pt modelId="{68CE64B0-F7D9-9F4D-B986-01308BDE5251}" type="pres">
      <dgm:prSet presAssocID="{88AFDE95-630B-B44A-9F8F-420FA080F453}" presName="linear" presStyleCnt="0">
        <dgm:presLayoutVars>
          <dgm:animLvl val="lvl"/>
          <dgm:resizeHandles val="exact"/>
        </dgm:presLayoutVars>
      </dgm:prSet>
      <dgm:spPr/>
    </dgm:pt>
    <dgm:pt modelId="{22BF32A6-7A1F-5345-A319-4D587446E500}" type="pres">
      <dgm:prSet presAssocID="{A6F1A98D-420F-E845-AE53-C1DF8E25139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89DA110C-B07A-0249-928A-3D5CA9AB25C3}" srcId="{88AFDE95-630B-B44A-9F8F-420FA080F453}" destId="{A6F1A98D-420F-E845-AE53-C1DF8E251395}" srcOrd="0" destOrd="0" parTransId="{4A8CC1E4-82BC-CC4F-9758-2BDF08BF6A8A}" sibTransId="{BA679A17-63E8-2048-81A2-801A34D3E918}"/>
    <dgm:cxn modelId="{CC20E781-42D4-7F4C-8890-78F505D88FE2}" type="presOf" srcId="{A6F1A98D-420F-E845-AE53-C1DF8E251395}" destId="{22BF32A6-7A1F-5345-A319-4D587446E500}" srcOrd="0" destOrd="0" presId="urn:microsoft.com/office/officeart/2005/8/layout/vList2"/>
    <dgm:cxn modelId="{263CD6AB-9E37-2F45-9C6F-C347CB713BA8}" type="presOf" srcId="{88AFDE95-630B-B44A-9F8F-420FA080F453}" destId="{68CE64B0-F7D9-9F4D-B986-01308BDE5251}" srcOrd="0" destOrd="0" presId="urn:microsoft.com/office/officeart/2005/8/layout/vList2"/>
    <dgm:cxn modelId="{5222FF0F-4EB6-D442-A62A-CC5E6AF0D325}" type="presParOf" srcId="{68CE64B0-F7D9-9F4D-B986-01308BDE5251}" destId="{22BF32A6-7A1F-5345-A319-4D587446E50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60E831-F543-764C-A80A-4355E7DB22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55262A9-01E4-B64E-ABD7-6BC25EC50458}">
      <dgm:prSet custT="1"/>
      <dgm:spPr>
        <a:solidFill>
          <a:srgbClr val="48ACC4"/>
        </a:solidFill>
      </dgm:spPr>
      <dgm:t>
        <a:bodyPr/>
        <a:lstStyle/>
        <a:p>
          <a:r>
            <a:rPr lang="ru-RU" sz="2400" b="1" i="0" baseline="0" dirty="0"/>
            <a:t>Общественный проект ПФО «Ментальное здоровье»</a:t>
          </a:r>
          <a:endParaRPr lang="ru-RU" sz="2400" dirty="0"/>
        </a:p>
      </dgm:t>
    </dgm:pt>
    <dgm:pt modelId="{3A3B4E25-2A1E-C041-AF1B-B145EA343011}" type="parTrans" cxnId="{64EC25F0-1102-6048-882B-1A10144578C3}">
      <dgm:prSet/>
      <dgm:spPr/>
      <dgm:t>
        <a:bodyPr/>
        <a:lstStyle/>
        <a:p>
          <a:endParaRPr lang="ru-RU"/>
        </a:p>
      </dgm:t>
    </dgm:pt>
    <dgm:pt modelId="{800257E9-C24C-F241-A295-830D35122BC5}" type="sibTrans" cxnId="{64EC25F0-1102-6048-882B-1A10144578C3}">
      <dgm:prSet/>
      <dgm:spPr/>
      <dgm:t>
        <a:bodyPr/>
        <a:lstStyle/>
        <a:p>
          <a:endParaRPr lang="ru-RU"/>
        </a:p>
      </dgm:t>
    </dgm:pt>
    <dgm:pt modelId="{960DF179-DA3D-8D4A-B37B-BC52AA627095}" type="pres">
      <dgm:prSet presAssocID="{2260E831-F543-764C-A80A-4355E7DB2253}" presName="linear" presStyleCnt="0">
        <dgm:presLayoutVars>
          <dgm:animLvl val="lvl"/>
          <dgm:resizeHandles val="exact"/>
        </dgm:presLayoutVars>
      </dgm:prSet>
      <dgm:spPr/>
    </dgm:pt>
    <dgm:pt modelId="{DDDC2E32-3DCB-0240-BA0C-710BA3C35B33}" type="pres">
      <dgm:prSet presAssocID="{055262A9-01E4-B64E-ABD7-6BC25EC50458}" presName="parentText" presStyleLbl="node1" presStyleIdx="0" presStyleCnt="1" custScaleY="84866">
        <dgm:presLayoutVars>
          <dgm:chMax val="0"/>
          <dgm:bulletEnabled val="1"/>
        </dgm:presLayoutVars>
      </dgm:prSet>
      <dgm:spPr/>
    </dgm:pt>
  </dgm:ptLst>
  <dgm:cxnLst>
    <dgm:cxn modelId="{579E6555-5F10-8E47-B8F5-FD9D82C61C56}" type="presOf" srcId="{2260E831-F543-764C-A80A-4355E7DB2253}" destId="{960DF179-DA3D-8D4A-B37B-BC52AA627095}" srcOrd="0" destOrd="0" presId="urn:microsoft.com/office/officeart/2005/8/layout/vList2"/>
    <dgm:cxn modelId="{F56BCA90-A41A-BD46-BAFA-6E1C05DC9408}" type="presOf" srcId="{055262A9-01E4-B64E-ABD7-6BC25EC50458}" destId="{DDDC2E32-3DCB-0240-BA0C-710BA3C35B33}" srcOrd="0" destOrd="0" presId="urn:microsoft.com/office/officeart/2005/8/layout/vList2"/>
    <dgm:cxn modelId="{64EC25F0-1102-6048-882B-1A10144578C3}" srcId="{2260E831-F543-764C-A80A-4355E7DB2253}" destId="{055262A9-01E4-B64E-ABD7-6BC25EC50458}" srcOrd="0" destOrd="0" parTransId="{3A3B4E25-2A1E-C041-AF1B-B145EA343011}" sibTransId="{800257E9-C24C-F241-A295-830D35122BC5}"/>
    <dgm:cxn modelId="{E63FE9BD-96A4-E74B-AD5F-30FA0D17A9D7}" type="presParOf" srcId="{960DF179-DA3D-8D4A-B37B-BC52AA627095}" destId="{DDDC2E32-3DCB-0240-BA0C-710BA3C35B3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240FFA-D1E4-0643-A10B-1909C5F586D1}">
      <dsp:nvSpPr>
        <dsp:cNvPr id="0" name=""/>
        <dsp:cNvSpPr/>
      </dsp:nvSpPr>
      <dsp:spPr>
        <a:xfrm>
          <a:off x="195756" y="144456"/>
          <a:ext cx="7973602" cy="834259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0" kern="1200" cap="none" spc="0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«</a:t>
          </a:r>
          <a:r>
            <a:rPr lang="ru-RU" sz="2000" b="1" kern="1200" cap="none" spc="0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Золотой стандарт» комплексной помощи людям с РАС в регионе  </a:t>
          </a:r>
          <a:endParaRPr lang="ru-RU" sz="2700" b="1" kern="1200" cap="none" spc="0" dirty="0">
            <a:ln w="0"/>
            <a:solidFill>
              <a:schemeClr val="tx2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36481" y="185181"/>
        <a:ext cx="7892152" cy="7528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F32A6-7A1F-5345-A319-4D587446E500}">
      <dsp:nvSpPr>
        <dsp:cNvPr id="0" name=""/>
        <dsp:cNvSpPr/>
      </dsp:nvSpPr>
      <dsp:spPr>
        <a:xfrm>
          <a:off x="0" y="6203"/>
          <a:ext cx="7776864" cy="835379"/>
        </a:xfrm>
        <a:prstGeom prst="roundRect">
          <a:avLst/>
        </a:prstGeom>
        <a:solidFill>
          <a:srgbClr val="48AC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/>
            <a:t>Концепция комплексного сопровождения людей с РАС и другими ментальными нарушениями</a:t>
          </a:r>
          <a:endParaRPr lang="ru-RU" sz="2100" kern="1200" dirty="0"/>
        </a:p>
      </dsp:txBody>
      <dsp:txXfrm>
        <a:off x="40780" y="46983"/>
        <a:ext cx="7695304" cy="7538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DC2E32-3DCB-0240-BA0C-710BA3C35B33}">
      <dsp:nvSpPr>
        <dsp:cNvPr id="0" name=""/>
        <dsp:cNvSpPr/>
      </dsp:nvSpPr>
      <dsp:spPr>
        <a:xfrm>
          <a:off x="0" y="202"/>
          <a:ext cx="7776864" cy="575658"/>
        </a:xfrm>
        <a:prstGeom prst="roundRect">
          <a:avLst/>
        </a:prstGeom>
        <a:solidFill>
          <a:srgbClr val="48AC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kern="1200" baseline="0" dirty="0"/>
            <a:t>Общественный проект ПФО «Ментальное здоровье»</a:t>
          </a:r>
          <a:endParaRPr lang="ru-RU" sz="2400" kern="1200" dirty="0"/>
        </a:p>
      </dsp:txBody>
      <dsp:txXfrm>
        <a:off x="28101" y="28303"/>
        <a:ext cx="7720662" cy="5194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4079-686F-D643-ADD5-F3ADD942DB57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061E8-0170-8246-B8E7-CE191246C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163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Поставит значок приоритет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A061E8-0170-8246-B8E7-CE191246C15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828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8A73D-478C-457B-AAE5-18229D20327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966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Полное название программы приоритет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A061E8-0170-8246-B8E7-CE191246C15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310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6C212-7228-41A1-9C97-1242E3BEEB4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996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DA8AD6-4D49-4949-BDC1-54400AE05B0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984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3-6 МЗ – осмотр психиатром, коррекция реабилитационного маршрута, педиатрическая помощь, адаптированная для детей с РАС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9FEC36CF-9E3F-4D2A-9048-CD2536019541}" type="slidenum">
              <a:rPr lang="ru-RU" sz="1400" b="0" strike="noStrike" spc="-1" smtClean="0">
                <a:latin typeface="Times New Roman"/>
              </a:rPr>
              <a:t>8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20707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42794-0E51-554B-9291-9FA7265A678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868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Более подробно </a:t>
            </a:r>
            <a:r>
              <a:rPr lang="ru-RU" dirty="0" err="1"/>
              <a:t>обр</a:t>
            </a:r>
            <a:r>
              <a:rPr lang="ru-RU" dirty="0"/>
              <a:t> программы будут освещаться на секции 3 сегодняшней конференции</a:t>
            </a:r>
          </a:p>
          <a:p>
            <a:endParaRPr lang="ru-RU" dirty="0"/>
          </a:p>
          <a:p>
            <a:r>
              <a:rPr lang="ru-RU" dirty="0"/>
              <a:t>Приглашаем другие регионы к участию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A061E8-0170-8246-B8E7-CE191246C15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807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 lang="ru-RU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5CAAF9EC-86A5-4F32-8D81-26410BB68A3E}" type="slidenum">
              <a:rPr lang="ru-RU" sz="1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13</a:t>
            </a:fld>
            <a:endParaRPr lang="ru-RU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33714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42794-0E51-554B-9291-9FA7265A678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568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42794-0E51-554B-9291-9FA7265A678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800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6C212-7228-41A1-9C97-1242E3BEEB4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231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14586-216D-44EF-BD64-9B6FB08B30F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EC6AC-F4D1-4705-870E-40CAFC06E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14586-216D-44EF-BD64-9B6FB08B30F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EC6AC-F4D1-4705-870E-40CAFC06E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14586-216D-44EF-BD64-9B6FB08B30F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EC6AC-F4D1-4705-870E-40CAFC06E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14586-216D-44EF-BD64-9B6FB08B30F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EC6AC-F4D1-4705-870E-40CAFC06E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14586-216D-44EF-BD64-9B6FB08B30F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EC6AC-F4D1-4705-870E-40CAFC06E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14586-216D-44EF-BD64-9B6FB08B30F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EC6AC-F4D1-4705-870E-40CAFC06E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14586-216D-44EF-BD64-9B6FB08B30F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EC6AC-F4D1-4705-870E-40CAFC06E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14586-216D-44EF-BD64-9B6FB08B30F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EC6AC-F4D1-4705-870E-40CAFC06E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14586-216D-44EF-BD64-9B6FB08B30F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EC6AC-F4D1-4705-870E-40CAFC06E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14586-216D-44EF-BD64-9B6FB08B30F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EC6AC-F4D1-4705-870E-40CAFC06E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14586-216D-44EF-BD64-9B6FB08B30F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EC6AC-F4D1-4705-870E-40CAFC06EF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8D190C-B656-EF42-92AA-E6FDE7827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976833-A358-4F46-B811-21EC0FC88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355FE4-BFB4-D447-911E-181766BDA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A0A1-78C0-1843-8ECA-34789645ECC4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BB12CD-1DD7-F44E-9227-AD1329EDD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02EE88-5540-D54B-84A4-BE6EBDDCA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D3BE-B2B5-644F-BA0A-E9873A495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611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A9E453-CEEC-4D4D-8570-C65858224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BEA49D-BFCE-6F45-BEF8-E30F307CB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1786A9-AD7A-E042-93DE-942087F9D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A0A1-78C0-1843-8ECA-34789645ECC4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EA89BF-D59F-8C46-AAC2-CE62364A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E3227B-6852-E244-B456-088F7819F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D3BE-B2B5-644F-BA0A-E9873A495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99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4E4D26-199D-AE4D-9D90-BEDD0A0D3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1A848B-C56B-7F4C-B362-BB5439091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F8A016-B628-FA47-A640-F11240CAA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A0A1-78C0-1843-8ECA-34789645ECC4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67B46B-BB28-CE48-9EDA-BBE7A8C5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55C335-BC16-814A-8B07-704D80B7F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D3BE-B2B5-644F-BA0A-E9873A495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737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F47895-AA36-D04E-A3D3-1C0C76379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53B273-BD22-FD41-983D-BC8FD4BC37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7A2159E-4257-7E42-A639-DD851E587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A48784-629C-5548-9766-3A651F561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A0A1-78C0-1843-8ECA-34789645ECC4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C454A1-0DEE-5C47-A903-3B7F5A19E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7D3B96-E3B7-274C-96A9-E2026D17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D3BE-B2B5-644F-BA0A-E9873A495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9587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021911-EC92-1644-BB51-E1D24D812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47C9E4-A76C-D844-A4C8-B3192E890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B4EB31-86C0-D64F-9B0C-EE93788622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F2E82DA-C3FE-C943-9C75-FF6C79F42A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5F76DFD-72E4-0742-AE8F-3F1FDADFD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0570E2-48E3-CA47-994E-B965B47E7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A0A1-78C0-1843-8ECA-34789645ECC4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EC82E69-0EE0-584E-A9B4-D4C3A9D9B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8416B41-3EAF-7840-86BD-25B14A5E4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D3BE-B2B5-644F-BA0A-E9873A495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407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A9E9E2-22F6-9C4C-A68A-43913693C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0E77DD2-76A0-CE4D-8CE9-DACBFD37B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A0A1-78C0-1843-8ECA-34789645ECC4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DCFE2B4-34D7-7547-A6EE-E52B88DF3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BB398E0-5889-504E-9162-3CF7719CE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D3BE-B2B5-644F-BA0A-E9873A495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8643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7B8D1E2-F258-B94E-A857-952EE1F68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A0A1-78C0-1843-8ECA-34789645ECC4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22ADD27-4286-0247-9971-15D745FD9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C99B92-7108-AD47-B1E9-8B963DFC2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D3BE-B2B5-644F-BA0A-E9873A495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7015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8630BD-C406-E246-BC2F-FE5F285C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0D2414-0909-F040-BE93-02346EB7A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5DB9FC-018D-CA48-BF33-3C521F449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CC2A48-5DE5-B348-89B3-19104A650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A0A1-78C0-1843-8ECA-34789645ECC4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32B90E-E146-3040-A22B-BF8E258D7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8E81D2-1B77-5941-94A6-39B428A8C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D3BE-B2B5-644F-BA0A-E9873A495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991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DFF635-95AA-DB4A-85A0-D66AE6A8C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A0AE5B6-929B-3D45-9D9A-23C632E024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4DCC2A-A274-D241-B6BB-DAF76F597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AC82B7-3932-0540-94DD-C7D489598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A0A1-78C0-1843-8ECA-34789645ECC4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ACC9B3-8040-5D4F-9D77-0B2B8B423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930FF0-8E8B-7D4E-BAB2-1899B9A4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D3BE-B2B5-644F-BA0A-E9873A495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9406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ADADF4-4DF7-DE41-9C99-2BE42BB10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CA8699-73B1-7B41-A0A8-AD993B4990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9FADEB-664F-9746-B8C7-B490852C6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A0A1-78C0-1843-8ECA-34789645ECC4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FE0390-0E03-CF4A-9631-84614EE91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CECE90-A15E-604E-91A8-B184ED1CF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D3BE-B2B5-644F-BA0A-E9873A495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402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BFAD7F4-77F4-3047-B917-5EB1BF4032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261A5D7-1293-8D4B-97B1-2522FC85E7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F610C1-DFF6-D945-A312-8F2FC5CDF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A0A1-78C0-1843-8ECA-34789645ECC4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07DFA0-F9A4-504E-819A-80E278415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EAF9DB-149A-D342-B341-797DCC0C9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D3BE-B2B5-644F-BA0A-E9873A495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274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14586-216D-44EF-BD64-9B6FB08B30F5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EC6AC-F4D1-4705-870E-40CAFC06EF4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80D97-C969-AA4B-9319-37CFE6AA1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16996E-F0FE-2C4B-A682-C95E4B7D2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BAC3D8-FA1E-AD42-864D-73ACAC47FD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5A0A1-78C0-1843-8ECA-34789645ECC4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528A9A-9DD3-E347-97B6-13D8662977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1E47CE-7C3A-4641-BC86-B8F7AE8B6E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6D3BE-B2B5-644F-BA0A-E9873A495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25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10" Type="http://schemas.openxmlformats.org/officeDocument/2006/relationships/image" Target="../media/image13.jpeg"/><Relationship Id="rId4" Type="http://schemas.microsoft.com/office/2007/relationships/hdphoto" Target="../media/hdphoto1.wdp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4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microsoft.com/office/2007/relationships/diagramDrawing" Target="../diagrams/drawing1.xml"/><Relationship Id="rId5" Type="http://schemas.openxmlformats.org/officeDocument/2006/relationships/image" Target="../media/image16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5.png"/><Relationship Id="rId9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6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36912"/>
            <a:ext cx="7772400" cy="187220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1"/>
                </a:solidFill>
              </a:rPr>
              <a:t>Роль университетов в организации межведомственной системы помощи детям с РАС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941168"/>
            <a:ext cx="6368752" cy="697632"/>
          </a:xfrm>
        </p:spPr>
        <p:txBody>
          <a:bodyPr/>
          <a:lstStyle/>
          <a:p>
            <a:r>
              <a:rPr lang="ru-RU" dirty="0"/>
              <a:t>Ректор Н.Н.Карякин</a:t>
            </a:r>
          </a:p>
        </p:txBody>
      </p:sp>
      <p:pic>
        <p:nvPicPr>
          <p:cNvPr id="4" name="object 3"/>
          <p:cNvPicPr/>
          <p:nvPr/>
        </p:nvPicPr>
        <p:blipFill>
          <a:blip r:embed="rId3" cstate="print"/>
          <a:stretch/>
        </p:blipFill>
        <p:spPr>
          <a:xfrm>
            <a:off x="0" y="0"/>
            <a:ext cx="9144000" cy="206084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7478CC-1147-7C44-AB55-9A7EFE538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2" y="1"/>
            <a:ext cx="9175784" cy="51571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DAFAE7-18D7-7C4D-9D86-9FCBD53A9146}"/>
              </a:ext>
            </a:extLst>
          </p:cNvPr>
          <p:cNvSpPr txBox="1"/>
          <p:nvPr/>
        </p:nvSpPr>
        <p:spPr>
          <a:xfrm>
            <a:off x="251520" y="4987559"/>
            <a:ext cx="83453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 оценкам Центра по контролю и профилактике заболеваний  США</a:t>
            </a:r>
            <a:r>
              <a:rPr lang="en-US" dirty="0"/>
              <a:t> </a:t>
            </a:r>
            <a:r>
              <a:rPr lang="ru-RU" dirty="0"/>
              <a:t>распространенность аутизма увеличилась с 2018г. почти на 10 процентов, с 1 из 64 до 1 из 54 детей в США.</a:t>
            </a:r>
          </a:p>
          <a:p>
            <a:r>
              <a:rPr lang="ru-RU" dirty="0"/>
              <a:t>По данным ВОЗ – 1 из 160 детей имеют аутизм (</a:t>
            </a:r>
            <a:r>
              <a:rPr lang="en" i="1" dirty="0" err="1"/>
              <a:t>Mayada</a:t>
            </a:r>
            <a:r>
              <a:rPr lang="en" i="1" dirty="0"/>
              <a:t> et al. Global prevalence of autism and other pervasive developmental disorders. </a:t>
            </a:r>
            <a:r>
              <a:rPr lang="ru-RU" i="1" dirty="0"/>
              <a:t>А</a:t>
            </a:r>
            <a:r>
              <a:rPr lang="en-US" i="1" dirty="0" err="1"/>
              <a:t>utim</a:t>
            </a:r>
            <a:r>
              <a:rPr lang="en-US" i="1" dirty="0"/>
              <a:t> Res</a:t>
            </a:r>
            <a:r>
              <a:rPr lang="ru-RU" i="1" dirty="0"/>
              <a:t>.) 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27C0D60-91F0-614B-914F-6E07B5A66349}"/>
              </a:ext>
            </a:extLst>
          </p:cNvPr>
          <p:cNvSpPr/>
          <p:nvPr/>
        </p:nvSpPr>
        <p:spPr>
          <a:xfrm>
            <a:off x="913395" y="4637184"/>
            <a:ext cx="69127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DF6FD9-3B41-4245-9DB1-B832C7600F55}"/>
              </a:ext>
            </a:extLst>
          </p:cNvPr>
          <p:cNvSpPr txBox="1"/>
          <p:nvPr/>
        </p:nvSpPr>
        <p:spPr>
          <a:xfrm>
            <a:off x="1424493" y="4471475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CDC - The Centers for Disease Control and </a:t>
            </a:r>
            <a:r>
              <a:rPr lang="en-US" b="1" dirty="0"/>
              <a:t>Prevention, USA.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685FEA-F810-3940-9E8D-418607D5F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1743" y="977309"/>
            <a:ext cx="1645675" cy="65774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83CAFD2-6240-B049-958F-2939AB466143}"/>
              </a:ext>
            </a:extLst>
          </p:cNvPr>
          <p:cNvSpPr/>
          <p:nvPr/>
        </p:nvSpPr>
        <p:spPr>
          <a:xfrm>
            <a:off x="7092280" y="4293096"/>
            <a:ext cx="432048" cy="5287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F329FC-BA91-A545-8382-2C6E3ECCC099}"/>
              </a:ext>
            </a:extLst>
          </p:cNvPr>
          <p:cNvSpPr txBox="1"/>
          <p:nvPr/>
        </p:nvSpPr>
        <p:spPr>
          <a:xfrm>
            <a:off x="1619672" y="260648"/>
            <a:ext cx="590465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</a:rPr>
              <a:t>Аутизм – данные о распространенности </a:t>
            </a:r>
          </a:p>
        </p:txBody>
      </p:sp>
    </p:spTree>
    <p:extLst>
      <p:ext uri="{BB962C8B-B14F-4D97-AF65-F5344CB8AC3E}">
        <p14:creationId xmlns:p14="http://schemas.microsoft.com/office/powerpoint/2010/main" val="667013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F28280-DF20-5C46-974D-AC67EC3420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491120" y="260648"/>
            <a:ext cx="7521120" cy="46965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7A751F-2E06-3346-933F-5BEB1A95D608}"/>
              </a:ext>
            </a:extLst>
          </p:cNvPr>
          <p:cNvSpPr txBox="1"/>
          <p:nvPr/>
        </p:nvSpPr>
        <p:spPr>
          <a:xfrm>
            <a:off x="651280" y="4858202"/>
            <a:ext cx="81691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 данным Министерства здравоохранения РФ зарегистрированы  36 041 детей и 593 взрослых с РАС ( письмо №</a:t>
            </a:r>
            <a:r>
              <a:rPr lang="en-US" dirty="0"/>
              <a:t>15-3/407 </a:t>
            </a:r>
            <a:r>
              <a:rPr lang="ru-RU" dirty="0"/>
              <a:t>от 15/03/2021г)</a:t>
            </a:r>
          </a:p>
          <a:p>
            <a:endParaRPr lang="ru-RU" dirty="0"/>
          </a:p>
          <a:p>
            <a:r>
              <a:rPr lang="ru-RU" dirty="0"/>
              <a:t>Расчетное количество – более 300 000 детей с РАС в Российской Федерации</a:t>
            </a:r>
          </a:p>
          <a:p>
            <a:r>
              <a:rPr lang="ru-RU" dirty="0">
                <a:solidFill>
                  <a:srgbClr val="FF0000"/>
                </a:solidFill>
              </a:rPr>
              <a:t>Важно! </a:t>
            </a:r>
            <a:r>
              <a:rPr lang="ru-RU" dirty="0"/>
              <a:t>Около 90</a:t>
            </a:r>
            <a:r>
              <a:rPr lang="en-US" dirty="0"/>
              <a:t>% </a:t>
            </a:r>
            <a:r>
              <a:rPr lang="ru-RU" dirty="0"/>
              <a:t>людей с РАС не имеют установленного диагноза и не получают своевременной помощи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33A3E4-3919-BE4E-B471-3D86FB2DF75E}"/>
              </a:ext>
            </a:extLst>
          </p:cNvPr>
          <p:cNvSpPr txBox="1"/>
          <p:nvPr/>
        </p:nvSpPr>
        <p:spPr>
          <a:xfrm>
            <a:off x="1835696" y="245472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</a:rPr>
              <a:t>Статистика аутизма в России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1F5A7C-D1D7-AD45-9511-6C7A7DF4E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9936" y="116632"/>
            <a:ext cx="1192924" cy="83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41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">
            <a:extLst>
              <a:ext uri="{FF2B5EF4-FFF2-40B4-BE49-F238E27FC236}">
                <a16:creationId xmlns:a16="http://schemas.microsoft.com/office/drawing/2014/main" id="{D0191F69-9D74-8049-8A5E-B92691FC7AA1}"/>
              </a:ext>
            </a:extLst>
          </p:cNvPr>
          <p:cNvPicPr>
            <a:picLocks/>
          </p:cNvPicPr>
          <p:nvPr/>
        </p:nvPicPr>
        <p:blipFill>
          <a:blip r:embed="rId3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2733" t="35195" r="22733" b="10272"/>
          <a:stretch>
            <a:fillRect/>
          </a:stretch>
        </p:blipFill>
        <p:spPr>
          <a:xfrm rot="10800000">
            <a:off x="-13394" y="672229"/>
            <a:ext cx="9157394" cy="57039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3D713-DBBA-1D4C-A68B-60793EFE2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484784"/>
            <a:ext cx="8191822" cy="205905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Государственная программа стратегического академического лидерства « Приоритет – 2030»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8D76F0-8B2E-0846-B954-5799760C7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2636912"/>
            <a:ext cx="8191822" cy="3540050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Стратегические проекты ПИМУ:</a:t>
            </a:r>
          </a:p>
          <a:p>
            <a:pPr marL="0" indent="0">
              <a:buNone/>
            </a:pP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Фундаментальная онкология</a:t>
            </a:r>
          </a:p>
          <a:p>
            <a:pPr marL="457200" indent="-457200"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Трансляционная регенеративная медицина</a:t>
            </a:r>
          </a:p>
          <a:p>
            <a:pPr marL="457200" indent="-457200"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Доступная реабилитация</a:t>
            </a:r>
          </a:p>
          <a:p>
            <a:pPr marL="457200" indent="-457200"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Психическое здоровье детей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FFAA6F-8778-AF4D-8C0A-3117DC5DDA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129" y="774859"/>
            <a:ext cx="1983296" cy="39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716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Изображение" descr="Изображение">
            <a:extLst>
              <a:ext uri="{FF2B5EF4-FFF2-40B4-BE49-F238E27FC236}">
                <a16:creationId xmlns:a16="http://schemas.microsoft.com/office/drawing/2014/main" id="{EFC02F5D-C6A9-ED45-BB14-6026F15BD6D0}"/>
              </a:ext>
            </a:extLst>
          </p:cNvPr>
          <p:cNvPicPr>
            <a:picLocks/>
          </p:cNvPicPr>
          <p:nvPr/>
        </p:nvPicPr>
        <p:blipFill>
          <a:blip r:embed="rId3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2733" t="35195" r="22733" b="10272"/>
          <a:stretch>
            <a:fillRect/>
          </a:stretch>
        </p:blipFill>
        <p:spPr>
          <a:xfrm rot="10800000">
            <a:off x="0" y="672047"/>
            <a:ext cx="9143998" cy="5709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129" y="774859"/>
            <a:ext cx="1983296" cy="390751"/>
          </a:xfrm>
          <a:prstGeom prst="rect">
            <a:avLst/>
          </a:prstGeom>
        </p:spPr>
      </p:pic>
      <p:sp>
        <p:nvSpPr>
          <p:cNvPr id="6" name="Заголовок 6"/>
          <p:cNvSpPr txBox="1">
            <a:spLocks/>
          </p:cNvSpPr>
          <p:nvPr/>
        </p:nvSpPr>
        <p:spPr>
          <a:xfrm>
            <a:off x="8378434" y="5705808"/>
            <a:ext cx="645168" cy="24640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</a:t>
            </a:r>
          </a:p>
        </p:txBody>
      </p:sp>
      <p:sp>
        <p:nvSpPr>
          <p:cNvPr id="16" name="Объект 26">
            <a:extLst>
              <a:ext uri="{FF2B5EF4-FFF2-40B4-BE49-F238E27FC236}">
                <a16:creationId xmlns:a16="http://schemas.microsoft.com/office/drawing/2014/main" id="{0B0EF2B4-5EF0-7A49-A372-2F5FB5E5FB2F}"/>
              </a:ext>
            </a:extLst>
          </p:cNvPr>
          <p:cNvSpPr txBox="1">
            <a:spLocks/>
          </p:cNvSpPr>
          <p:nvPr/>
        </p:nvSpPr>
        <p:spPr>
          <a:xfrm>
            <a:off x="202051" y="1988959"/>
            <a:ext cx="1509302" cy="498766"/>
          </a:xfrm>
          <a:prstGeom prst="rect">
            <a:avLst/>
          </a:prstGeom>
          <a:noFill/>
          <a:ln w="19050">
            <a:noFill/>
          </a:ln>
        </p:spPr>
        <p:txBody>
          <a:bodyPr vert="horz" lIns="68580" tIns="34290" rIns="68580" bIns="3429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050" dirty="0">
                <a:solidFill>
                  <a:srgbClr val="EA0829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ЦЕЛЬ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57C01AA-7CEC-3547-AD69-DE1226EBE75D}"/>
              </a:ext>
            </a:extLst>
          </p:cNvPr>
          <p:cNvCxnSpPr>
            <a:cxnSpLocks/>
          </p:cNvCxnSpPr>
          <p:nvPr/>
        </p:nvCxnSpPr>
        <p:spPr>
          <a:xfrm>
            <a:off x="3637207" y="2215766"/>
            <a:ext cx="0" cy="352852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Заголовок 6">
            <a:extLst>
              <a:ext uri="{FF2B5EF4-FFF2-40B4-BE49-F238E27FC236}">
                <a16:creationId xmlns:a16="http://schemas.microsoft.com/office/drawing/2014/main" id="{D59C656F-7D83-D644-A250-D06DA3814304}"/>
              </a:ext>
            </a:extLst>
          </p:cNvPr>
          <p:cNvSpPr txBox="1">
            <a:spLocks/>
          </p:cNvSpPr>
          <p:nvPr/>
        </p:nvSpPr>
        <p:spPr>
          <a:xfrm>
            <a:off x="107512" y="1062429"/>
            <a:ext cx="5011991" cy="4987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305EB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ПСИХИЧЕСКОЕ ЗДОРОВЬЕ</a:t>
            </a:r>
            <a:br>
              <a:rPr lang="ru-RU" sz="1800" b="1" dirty="0">
                <a:solidFill>
                  <a:srgbClr val="305EB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rgbClr val="305EB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ДЕТЕЙ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89AB09D5-D9E8-B14E-A9C7-FEC5B3AE7527}"/>
              </a:ext>
            </a:extLst>
          </p:cNvPr>
          <p:cNvSpPr/>
          <p:nvPr/>
        </p:nvSpPr>
        <p:spPr>
          <a:xfrm>
            <a:off x="187104" y="5153783"/>
            <a:ext cx="3450103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25" dirty="0">
                <a:solidFill>
                  <a:srgbClr val="383B4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РАЗРАБОТКА МЕТОДОЛОГИЧЕСКИХ ПОДХОДОВ СОЗДАНИЯ БЛАГОПРИЯТНОЙ СРЕДЫ ДЛЯ РАЗВИТИЯ ЛИЧНОСТИ РЕБЕНКА НА ОСНОВАНИИ ИЗУЧЕНИЯ АДАПТАЦИОННЫХ СПОСОБНОСТЕЙ ПСИХИКИ ЗДОРОВОГО И БОЛЬНОГО РЕБЕНКА В РАЗНЫЕ ВОЗРАСТНЫЕ ПЕРИОДЫ В УСЛОВИЯХ ВОЗДЕЙСТВИЯ РАЗЛИЧНЫХ ФАКТОРОВ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597A09C-A546-524B-B4B6-B85D6BA6838B}"/>
              </a:ext>
            </a:extLst>
          </p:cNvPr>
          <p:cNvSpPr/>
          <p:nvPr/>
        </p:nvSpPr>
        <p:spPr>
          <a:xfrm>
            <a:off x="3791471" y="3745342"/>
            <a:ext cx="2810295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75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ДИАГНОСТИЧЕСКИЙ ИНСТРУМЕНТ КОМПЛЕКСНОЙ ОЦЕНКИ ПСИХОЛОГО-ПСИХИАТРИЧЕСКОГО ЗДОРОВЬЯ ДЕТЕЙ </a:t>
            </a:r>
          </a:p>
        </p:txBody>
      </p:sp>
      <p:sp>
        <p:nvSpPr>
          <p:cNvPr id="64" name="Заголовок 6">
            <a:extLst>
              <a:ext uri="{FF2B5EF4-FFF2-40B4-BE49-F238E27FC236}">
                <a16:creationId xmlns:a16="http://schemas.microsoft.com/office/drawing/2014/main" id="{263B833C-C9ED-9944-9846-88C88451A9CB}"/>
              </a:ext>
            </a:extLst>
          </p:cNvPr>
          <p:cNvSpPr txBox="1">
            <a:spLocks/>
          </p:cNvSpPr>
          <p:nvPr/>
        </p:nvSpPr>
        <p:spPr>
          <a:xfrm>
            <a:off x="3846698" y="3981916"/>
            <a:ext cx="3220067" cy="30731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>
              <a:lnSpc>
                <a:spcPct val="100000"/>
              </a:lnSpc>
              <a:buClr>
                <a:srgbClr val="EA0A2A"/>
              </a:buClr>
              <a:buFont typeface="Verdana" panose="020B0604030504040204" pitchFamily="34" charset="0"/>
              <a:buChar char="●"/>
            </a:pPr>
            <a: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УЧЕТ НЕЙРОРАЗНООБРАЗИЯ </a:t>
            </a:r>
            <a:b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 ПОДГОТОВКЕ ДОШКОЛЬНИКОВ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0796" y="2215766"/>
            <a:ext cx="296673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latin typeface="Verdana" panose="020B0604030504040204" pitchFamily="34" charset="0"/>
                <a:ea typeface="Verdana" panose="020B0604030504040204" pitchFamily="34" charset="0"/>
              </a:rPr>
              <a:t>Реализация междисциплинарного комплексного подхода в разработке алгоритмов сопровождения психического и психологического развития детей и подростков в норме и при патологии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E4D98E19-F29E-7746-8C87-675013C9B7CC}"/>
              </a:ext>
            </a:extLst>
          </p:cNvPr>
          <p:cNvSpPr/>
          <p:nvPr/>
        </p:nvSpPr>
        <p:spPr>
          <a:xfrm>
            <a:off x="3709114" y="3553115"/>
            <a:ext cx="303112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EA08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КЛЮЧЕВЫЕ РЕЗУЛЬТАТЫ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87ED918A-0823-3846-8751-04A4394F250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383B4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784654" y="4011712"/>
            <a:ext cx="239318" cy="2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6F2CEE24-E945-7241-8D4B-9637D82D2D7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383B4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796084" y="4331525"/>
            <a:ext cx="239318" cy="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Заголовок 6">
            <a:extLst>
              <a:ext uri="{FF2B5EF4-FFF2-40B4-BE49-F238E27FC236}">
                <a16:creationId xmlns:a16="http://schemas.microsoft.com/office/drawing/2014/main" id="{0EDC4CDD-00B6-0E46-98A4-9DFC87C639D0}"/>
              </a:ext>
            </a:extLst>
          </p:cNvPr>
          <p:cNvSpPr txBox="1">
            <a:spLocks/>
          </p:cNvSpPr>
          <p:nvPr/>
        </p:nvSpPr>
        <p:spPr>
          <a:xfrm>
            <a:off x="4035402" y="4308497"/>
            <a:ext cx="1896245" cy="2672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EA0A2A"/>
              </a:buClr>
            </a:pPr>
            <a: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СИСТЕМА СОПРОВОЖДЕНИЯ ШКОЛЬНОГО ОБУЧЕНИЯ</a:t>
            </a:r>
          </a:p>
        </p:txBody>
      </p:sp>
      <p:sp>
        <p:nvSpPr>
          <p:cNvPr id="50" name="Заголовок 6">
            <a:extLst>
              <a:ext uri="{FF2B5EF4-FFF2-40B4-BE49-F238E27FC236}">
                <a16:creationId xmlns:a16="http://schemas.microsoft.com/office/drawing/2014/main" id="{9984C0F1-4489-1744-9881-DD48D6A2425A}"/>
              </a:ext>
            </a:extLst>
          </p:cNvPr>
          <p:cNvSpPr txBox="1">
            <a:spLocks/>
          </p:cNvSpPr>
          <p:nvPr/>
        </p:nvSpPr>
        <p:spPr>
          <a:xfrm>
            <a:off x="4017589" y="4619338"/>
            <a:ext cx="2435660" cy="34624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EA0A2A"/>
              </a:buClr>
            </a:pPr>
            <a: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ИНДИВИДУАЛЬНЫЕ ОБРАЗОВАТЕЛЬНЫЕ</a:t>
            </a:r>
            <a:b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МАРШРУТЫ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EE9D909-7C52-4544-9CC9-64340D1F9E9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383B4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796084" y="4645649"/>
            <a:ext cx="239318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97B151E-72B7-EB4F-8F67-ECA15A602CD0}"/>
              </a:ext>
            </a:extLst>
          </p:cNvPr>
          <p:cNvCxnSpPr>
            <a:stCxn id="45" idx="2"/>
            <a:endCxn id="51" idx="2"/>
          </p:cNvCxnSpPr>
          <p:nvPr/>
        </p:nvCxnSpPr>
        <p:spPr>
          <a:xfrm>
            <a:off x="3904313" y="4281712"/>
            <a:ext cx="11430" cy="633937"/>
          </a:xfrm>
          <a:prstGeom prst="line">
            <a:avLst/>
          </a:prstGeom>
          <a:ln>
            <a:solidFill>
              <a:srgbClr val="9E9F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6697F08B-675F-CE41-80C9-8D7D4E8BAD6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383B4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620580" y="3989991"/>
            <a:ext cx="239318" cy="2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8FB9D8B9-F2A7-2A47-828E-48563DA6BBA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383B4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632010" y="4309805"/>
            <a:ext cx="239318" cy="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Заголовок 6">
            <a:extLst>
              <a:ext uri="{FF2B5EF4-FFF2-40B4-BE49-F238E27FC236}">
                <a16:creationId xmlns:a16="http://schemas.microsoft.com/office/drawing/2014/main" id="{642D46F5-461F-A346-8D2A-66695CE4844F}"/>
              </a:ext>
            </a:extLst>
          </p:cNvPr>
          <p:cNvSpPr txBox="1">
            <a:spLocks/>
          </p:cNvSpPr>
          <p:nvPr/>
        </p:nvSpPr>
        <p:spPr>
          <a:xfrm>
            <a:off x="6868873" y="4018775"/>
            <a:ext cx="2481083" cy="24250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EA0A2A"/>
              </a:buClr>
            </a:pPr>
            <a: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ШКОЛЬНАЯ ДЕЗАДАПТАЦИЯ</a:t>
            </a: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B63136FC-AB8B-EE49-AE63-15C5CEAA39D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383B4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632010" y="4623928"/>
            <a:ext cx="239318" cy="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C9B803A8-AF45-5349-A378-22AA935288B7}"/>
              </a:ext>
            </a:extLst>
          </p:cNvPr>
          <p:cNvSpPr/>
          <p:nvPr/>
        </p:nvSpPr>
        <p:spPr>
          <a:xfrm>
            <a:off x="6691900" y="3761439"/>
            <a:ext cx="2810295" cy="196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75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ВЫЯВЛЕНИЕ И КОРРЕКЦИЯ</a:t>
            </a:r>
          </a:p>
        </p:txBody>
      </p:sp>
      <p:sp>
        <p:nvSpPr>
          <p:cNvPr id="57" name="Заголовок 6">
            <a:extLst>
              <a:ext uri="{FF2B5EF4-FFF2-40B4-BE49-F238E27FC236}">
                <a16:creationId xmlns:a16="http://schemas.microsoft.com/office/drawing/2014/main" id="{857F5572-2F1D-B248-A494-870D570F9927}"/>
              </a:ext>
            </a:extLst>
          </p:cNvPr>
          <p:cNvSpPr txBox="1">
            <a:spLocks/>
          </p:cNvSpPr>
          <p:nvPr/>
        </p:nvSpPr>
        <p:spPr>
          <a:xfrm>
            <a:off x="6869391" y="4251949"/>
            <a:ext cx="2481083" cy="24250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EA0A2A"/>
              </a:buClr>
            </a:pPr>
            <a: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СУИЦИДАЛЬНОЕ И ОТКЛОНЯЮЩЕЕСЯ ПОВЕДЕНИЕ</a:t>
            </a:r>
          </a:p>
        </p:txBody>
      </p:sp>
      <p:sp>
        <p:nvSpPr>
          <p:cNvPr id="58" name="Заголовок 6">
            <a:extLst>
              <a:ext uri="{FF2B5EF4-FFF2-40B4-BE49-F238E27FC236}">
                <a16:creationId xmlns:a16="http://schemas.microsoft.com/office/drawing/2014/main" id="{70D84716-327D-A747-B4CF-9383EB224586}"/>
              </a:ext>
            </a:extLst>
          </p:cNvPr>
          <p:cNvSpPr txBox="1">
            <a:spLocks/>
          </p:cNvSpPr>
          <p:nvPr/>
        </p:nvSpPr>
        <p:spPr>
          <a:xfrm>
            <a:off x="6868873" y="4613303"/>
            <a:ext cx="2481083" cy="24250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EA0A2A"/>
              </a:buClr>
            </a:pPr>
            <a: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ПСИХОПАТОЛОГИЧЕСКИЕ СИМПТОМЫ</a:t>
            </a:r>
            <a:b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СИНДРОМЫ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99963390-9A7F-8444-B0E2-5E0F59FE19C6}"/>
              </a:ext>
            </a:extLst>
          </p:cNvPr>
          <p:cNvSpPr/>
          <p:nvPr/>
        </p:nvSpPr>
        <p:spPr>
          <a:xfrm>
            <a:off x="3888776" y="5029058"/>
            <a:ext cx="2810295" cy="196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75" i="1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СОПРОВОЖДЕНИЕ</a:t>
            </a:r>
          </a:p>
        </p:txBody>
      </p:sp>
      <p:sp>
        <p:nvSpPr>
          <p:cNvPr id="60" name="Заголовок 6">
            <a:extLst>
              <a:ext uri="{FF2B5EF4-FFF2-40B4-BE49-F238E27FC236}">
                <a16:creationId xmlns:a16="http://schemas.microsoft.com/office/drawing/2014/main" id="{98686EED-0BCB-154A-9789-04AB8D66C64F}"/>
              </a:ext>
            </a:extLst>
          </p:cNvPr>
          <p:cNvSpPr txBox="1">
            <a:spLocks/>
          </p:cNvSpPr>
          <p:nvPr/>
        </p:nvSpPr>
        <p:spPr>
          <a:xfrm>
            <a:off x="3863965" y="5205984"/>
            <a:ext cx="3220067" cy="30731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>
              <a:lnSpc>
                <a:spcPct val="100000"/>
              </a:lnSpc>
              <a:buClr>
                <a:srgbClr val="EA0A2A"/>
              </a:buClr>
              <a:buFont typeface="Verdana" panose="020B0604030504040204" pitchFamily="34" charset="0"/>
              <a:buChar char="●"/>
            </a:pPr>
            <a: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ПОВЫШЕНИЕ ГРАМОТНОСТИ ПЕДАГОГОВ </a:t>
            </a:r>
            <a:b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ВОПРОСАМ ПСИХИЧЕСКОГО ЗДОРОВЬЯ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E73663DA-5614-F74C-8196-36A5B5764CC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383B4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801922" y="5235780"/>
            <a:ext cx="239318" cy="2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9D1EC2EB-6450-1246-9E4F-79E3AB2A46B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383B4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808655" y="5563431"/>
            <a:ext cx="239318" cy="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Заголовок 6">
            <a:extLst>
              <a:ext uri="{FF2B5EF4-FFF2-40B4-BE49-F238E27FC236}">
                <a16:creationId xmlns:a16="http://schemas.microsoft.com/office/drawing/2014/main" id="{9C13A291-5AD4-2D40-AC26-366025EA01DB}"/>
              </a:ext>
            </a:extLst>
          </p:cNvPr>
          <p:cNvSpPr txBox="1">
            <a:spLocks/>
          </p:cNvSpPr>
          <p:nvPr/>
        </p:nvSpPr>
        <p:spPr>
          <a:xfrm>
            <a:off x="4053382" y="5530183"/>
            <a:ext cx="2481083" cy="24250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EA0A2A"/>
              </a:buClr>
            </a:pPr>
            <a: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ПОДДЕРЖКА РОДИТЕЛЕЙ ПО ВОПРОСАМ ПСИХОЛОГИЧЕСКОГО ЗДОРОВЬЯ ДЕТЕЙ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1E6DB76B-E1B2-B544-8BC9-81D50DD3DF8C}"/>
              </a:ext>
            </a:extLst>
          </p:cNvPr>
          <p:cNvCxnSpPr>
            <a:cxnSpLocks/>
            <a:stCxn id="52" idx="2"/>
          </p:cNvCxnSpPr>
          <p:nvPr/>
        </p:nvCxnSpPr>
        <p:spPr>
          <a:xfrm>
            <a:off x="6740239" y="4259992"/>
            <a:ext cx="8974" cy="855629"/>
          </a:xfrm>
          <a:prstGeom prst="line">
            <a:avLst/>
          </a:prstGeom>
          <a:ln>
            <a:solidFill>
              <a:srgbClr val="9E9F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FAD9B171-875A-864D-92F7-6EB5B6B7443D}"/>
              </a:ext>
            </a:extLst>
          </p:cNvPr>
          <p:cNvCxnSpPr/>
          <p:nvPr/>
        </p:nvCxnSpPr>
        <p:spPr>
          <a:xfrm>
            <a:off x="3911127" y="5310549"/>
            <a:ext cx="11430" cy="363937"/>
          </a:xfrm>
          <a:prstGeom prst="line">
            <a:avLst/>
          </a:prstGeom>
          <a:ln>
            <a:solidFill>
              <a:srgbClr val="9E9F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4AA1913-6832-D340-9C52-22F25FE8776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383B4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629554" y="4939363"/>
            <a:ext cx="239318" cy="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Заголовок 6">
            <a:extLst>
              <a:ext uri="{FF2B5EF4-FFF2-40B4-BE49-F238E27FC236}">
                <a16:creationId xmlns:a16="http://schemas.microsoft.com/office/drawing/2014/main" id="{52ADE0F7-F036-7743-8A27-6AD58EF20DCF}"/>
              </a:ext>
            </a:extLst>
          </p:cNvPr>
          <p:cNvSpPr txBox="1">
            <a:spLocks/>
          </p:cNvSpPr>
          <p:nvPr/>
        </p:nvSpPr>
        <p:spPr>
          <a:xfrm>
            <a:off x="6868872" y="4981287"/>
            <a:ext cx="2481083" cy="24250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EA0A2A"/>
              </a:buClr>
            </a:pPr>
            <a:r>
              <a:rPr lang="ru-RU" sz="825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БУЛЛИНГ, КИБЕРБУЛЛИНГ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37139B66-FCC1-2942-81EB-42ECDFB6C773}"/>
              </a:ext>
            </a:extLst>
          </p:cNvPr>
          <p:cNvSpPr/>
          <p:nvPr/>
        </p:nvSpPr>
        <p:spPr>
          <a:xfrm>
            <a:off x="1238723" y="3631027"/>
            <a:ext cx="1465748" cy="1050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EA08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КОНСОРЦИУМ</a:t>
            </a:r>
          </a:p>
          <a:p>
            <a:pPr marL="214313" indent="-214313">
              <a:buClr>
                <a:srgbClr val="EA0829"/>
              </a:buClr>
              <a:buFont typeface="Arial" panose="020B0604020202020204" pitchFamily="34" charset="0"/>
              <a:buChar char="•"/>
            </a:pPr>
            <a:r>
              <a:rPr lang="ru-RU" sz="8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ПИМУ</a:t>
            </a:r>
          </a:p>
          <a:p>
            <a:pPr marL="214313" indent="-214313">
              <a:buClr>
                <a:srgbClr val="EA0829"/>
              </a:buClr>
              <a:buFont typeface="Arial" panose="020B0604020202020204" pitchFamily="34" charset="0"/>
              <a:buChar char="•"/>
            </a:pPr>
            <a:r>
              <a:rPr lang="ru-RU" sz="8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ННГУ</a:t>
            </a:r>
          </a:p>
          <a:p>
            <a:pPr marL="214313" indent="-214313">
              <a:buClr>
                <a:srgbClr val="EA0829"/>
              </a:buClr>
              <a:buFont typeface="Arial" panose="020B0604020202020204" pitchFamily="34" charset="0"/>
              <a:buChar char="•"/>
            </a:pPr>
            <a:r>
              <a:rPr lang="ru-RU" sz="8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ВШЭ</a:t>
            </a:r>
          </a:p>
          <a:p>
            <a:pPr marL="214313" indent="-214313">
              <a:buClr>
                <a:srgbClr val="EA0829"/>
              </a:buClr>
              <a:buFont typeface="Arial" panose="020B0604020202020204" pitchFamily="34" charset="0"/>
              <a:buChar char="•"/>
            </a:pPr>
            <a:r>
              <a:rPr lang="ru-RU" sz="8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НГПУ</a:t>
            </a:r>
          </a:p>
          <a:p>
            <a:pPr marL="214313" indent="-214313">
              <a:buClr>
                <a:srgbClr val="EA0829"/>
              </a:buClr>
              <a:buFont typeface="Arial" panose="020B0604020202020204" pitchFamily="34" charset="0"/>
              <a:buChar char="•"/>
            </a:pPr>
            <a:r>
              <a:rPr lang="ru-RU" sz="8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НГЛУ</a:t>
            </a:r>
          </a:p>
          <a:p>
            <a:pPr marL="214313" indent="-214313">
              <a:buClr>
                <a:srgbClr val="EA0829"/>
              </a:buClr>
              <a:buFont typeface="Arial" panose="020B0604020202020204" pitchFamily="34" charset="0"/>
              <a:buChar char="•"/>
            </a:pPr>
            <a:endParaRPr lang="ru-RU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4C302E06-DC0B-3D49-BEDF-2151F1B42A33}"/>
              </a:ext>
            </a:extLst>
          </p:cNvPr>
          <p:cNvSpPr/>
          <p:nvPr/>
        </p:nvSpPr>
        <p:spPr>
          <a:xfrm>
            <a:off x="1078316" y="3298089"/>
            <a:ext cx="1485000" cy="1485000"/>
          </a:xfrm>
          <a:prstGeom prst="ellipse">
            <a:avLst/>
          </a:prstGeom>
          <a:noFill/>
          <a:ln>
            <a:solidFill>
              <a:srgbClr val="EA08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8DE1B488-1F8B-0140-8CB6-E03ABD1F86A0}"/>
              </a:ext>
            </a:extLst>
          </p:cNvPr>
          <p:cNvSpPr/>
          <p:nvPr/>
        </p:nvSpPr>
        <p:spPr>
          <a:xfrm>
            <a:off x="3759254" y="2049923"/>
            <a:ext cx="5195171" cy="1531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4541" indent="-126206">
              <a:lnSpc>
                <a:spcPct val="150000"/>
              </a:lnSpc>
              <a:buClr>
                <a:srgbClr val="EA0829"/>
              </a:buClr>
              <a:buFont typeface="Arial" panose="020B0604020202020204" pitchFamily="34" charset="0"/>
              <a:buChar char="•"/>
            </a:pPr>
            <a: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</a:t>
            </a:r>
            <a:r>
              <a:rPr lang="ru-RU" sz="135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50" b="1" dirty="0">
                <a:solidFill>
                  <a:srgbClr val="EA08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20% </a:t>
            </a:r>
            <a: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детей и подростков в мире диагностированы психические расстройства</a:t>
            </a:r>
          </a:p>
          <a:p>
            <a:pPr marL="134541" indent="-126206">
              <a:lnSpc>
                <a:spcPct val="150000"/>
              </a:lnSpc>
              <a:buClr>
                <a:srgbClr val="EA0829"/>
              </a:buClr>
              <a:buFont typeface="Arial" panose="020B0604020202020204" pitchFamily="34" charset="0"/>
              <a:buChar char="•"/>
            </a:pPr>
            <a:r>
              <a:rPr lang="ru-RU" sz="1050" b="1" dirty="0">
                <a:solidFill>
                  <a:srgbClr val="EA08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РФ - 3 место </a:t>
            </a:r>
            <a: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мире по числу самоубийств</a:t>
            </a:r>
          </a:p>
          <a:p>
            <a:pPr marL="134541" indent="-126206">
              <a:lnSpc>
                <a:spcPct val="150000"/>
              </a:lnSpc>
              <a:buClr>
                <a:srgbClr val="EA0829"/>
              </a:buClr>
              <a:buFont typeface="Arial" panose="020B0604020202020204" pitchFamily="34" charset="0"/>
              <a:buChar char="•"/>
            </a:pPr>
            <a:r>
              <a:rPr lang="ru-RU" sz="1050" b="1" dirty="0">
                <a:solidFill>
                  <a:srgbClr val="EA08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более 70%</a:t>
            </a:r>
            <a:r>
              <a:rPr lang="ru-RU" sz="825" dirty="0">
                <a:solidFill>
                  <a:srgbClr val="EA08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лиц, страдающих психическими заболеваниями, становятся инвалидами</a:t>
            </a:r>
          </a:p>
          <a:p>
            <a:pPr marL="134541" indent="-126206">
              <a:lnSpc>
                <a:spcPct val="150000"/>
              </a:lnSpc>
              <a:buClr>
                <a:srgbClr val="EA0829"/>
              </a:buClr>
              <a:buFont typeface="Arial" panose="020B0604020202020204" pitchFamily="34" charset="0"/>
              <a:buChar char="•"/>
            </a:pPr>
            <a:r>
              <a:rPr lang="ru-RU" sz="1050" b="1" dirty="0">
                <a:solidFill>
                  <a:srgbClr val="EA08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35-40%</a:t>
            </a:r>
            <a:r>
              <a:rPr lang="ru-RU" sz="825" b="1" dirty="0">
                <a:solidFill>
                  <a:srgbClr val="EA08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школьников имеют психологические проблемы</a:t>
            </a:r>
          </a:p>
          <a:p>
            <a:pPr marL="134541" indent="-126206">
              <a:lnSpc>
                <a:spcPct val="150000"/>
              </a:lnSpc>
              <a:buClr>
                <a:srgbClr val="EA0829"/>
              </a:buClr>
              <a:buFont typeface="Arial" panose="020B0604020202020204" pitchFamily="34" charset="0"/>
              <a:buChar char="•"/>
            </a:pPr>
            <a:r>
              <a:rPr lang="ru-RU" sz="1050" b="1" dirty="0">
                <a:solidFill>
                  <a:srgbClr val="EA08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15%</a:t>
            </a:r>
            <a:r>
              <a:rPr lang="ru-RU" sz="825" b="1" dirty="0">
                <a:solidFill>
                  <a:srgbClr val="EA08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школьников имеют выраженные признаки школьной </a:t>
            </a:r>
            <a:r>
              <a:rPr lang="ru-RU" sz="825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дезадаптации</a:t>
            </a:r>
            <a:endParaRPr lang="ru-RU" sz="825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9" name="Объект 26">
            <a:extLst>
              <a:ext uri="{FF2B5EF4-FFF2-40B4-BE49-F238E27FC236}">
                <a16:creationId xmlns:a16="http://schemas.microsoft.com/office/drawing/2014/main" id="{50C7AA22-D49B-6C41-9CD3-9DDA2528D11F}"/>
              </a:ext>
            </a:extLst>
          </p:cNvPr>
          <p:cNvSpPr txBox="1">
            <a:spLocks/>
          </p:cNvSpPr>
          <p:nvPr/>
        </p:nvSpPr>
        <p:spPr>
          <a:xfrm>
            <a:off x="107513" y="1615497"/>
            <a:ext cx="3170086" cy="187216"/>
          </a:xfrm>
          <a:prstGeom prst="rect">
            <a:avLst/>
          </a:prstGeom>
          <a:noFill/>
          <a:ln w="19050">
            <a:noFill/>
          </a:ln>
        </p:spPr>
        <p:txBody>
          <a:bodyPr vert="horz" lIns="68580" tIns="34290" rIns="68580" bIns="34290" rtlCol="0" anchor="t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Стратегический проект</a:t>
            </a:r>
            <a:endParaRPr lang="ru-RU" sz="900" b="0" dirty="0">
              <a:solidFill>
                <a:srgbClr val="EA0A2A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044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Изображение" descr="Изображение">
            <a:extLst>
              <a:ext uri="{FF2B5EF4-FFF2-40B4-BE49-F238E27FC236}">
                <a16:creationId xmlns:a16="http://schemas.microsoft.com/office/drawing/2014/main" id="{A4F03A3C-EB8A-CB40-BF47-6CC3AF2AE31A}"/>
              </a:ext>
            </a:extLst>
          </p:cNvPr>
          <p:cNvPicPr>
            <a:picLocks/>
          </p:cNvPicPr>
          <p:nvPr/>
        </p:nvPicPr>
        <p:blipFill>
          <a:blip r:embed="rId3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2733" t="35195" r="22733" b="10272"/>
          <a:stretch>
            <a:fillRect/>
          </a:stretch>
        </p:blipFill>
        <p:spPr>
          <a:xfrm rot="10800000">
            <a:off x="1214" y="855555"/>
            <a:ext cx="479850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Изображение" descr="Изображение">
            <a:extLst>
              <a:ext uri="{FF2B5EF4-FFF2-40B4-BE49-F238E27FC236}">
                <a16:creationId xmlns:a16="http://schemas.microsoft.com/office/drawing/2014/main" id="{694C899A-706B-0B48-939A-1436CCC468C5}"/>
              </a:ext>
            </a:extLst>
          </p:cNvPr>
          <p:cNvPicPr>
            <a:picLocks/>
          </p:cNvPicPr>
          <p:nvPr/>
        </p:nvPicPr>
        <p:blipFill>
          <a:blip r:embed="rId3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2733" t="35195" r="22733" b="10272"/>
          <a:stretch>
            <a:fillRect/>
          </a:stretch>
        </p:blipFill>
        <p:spPr>
          <a:xfrm rot="10800000">
            <a:off x="4818184" y="856955"/>
            <a:ext cx="4319555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6368D3-6D6D-E74E-B3F9-F57A66AC22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952" y="1128223"/>
            <a:ext cx="1983296" cy="390751"/>
          </a:xfrm>
          <a:prstGeom prst="rect">
            <a:avLst/>
          </a:prstGeom>
        </p:spPr>
      </p:pic>
      <p:sp>
        <p:nvSpPr>
          <p:cNvPr id="5" name="Объект 26">
            <a:extLst>
              <a:ext uri="{FF2B5EF4-FFF2-40B4-BE49-F238E27FC236}">
                <a16:creationId xmlns:a16="http://schemas.microsoft.com/office/drawing/2014/main" id="{31A97012-9A13-244D-A284-52E9C2EBDC3C}"/>
              </a:ext>
            </a:extLst>
          </p:cNvPr>
          <p:cNvSpPr txBox="1">
            <a:spLocks/>
          </p:cNvSpPr>
          <p:nvPr/>
        </p:nvSpPr>
        <p:spPr>
          <a:xfrm>
            <a:off x="179513" y="1576102"/>
            <a:ext cx="4117795" cy="253580"/>
          </a:xfrm>
          <a:prstGeom prst="rect">
            <a:avLst/>
          </a:prstGeom>
          <a:noFill/>
          <a:ln w="19050">
            <a:noFill/>
          </a:ln>
        </p:spPr>
        <p:txBody>
          <a:bodyPr vert="horz" lIns="68580" tIns="34290" rIns="68580" bIns="3429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Стратегический проект</a:t>
            </a:r>
            <a:endParaRPr lang="ru-RU" sz="900" b="0" dirty="0">
              <a:solidFill>
                <a:srgbClr val="EA0A2A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Заголовок 6">
            <a:extLst>
              <a:ext uri="{FF2B5EF4-FFF2-40B4-BE49-F238E27FC236}">
                <a16:creationId xmlns:a16="http://schemas.microsoft.com/office/drawing/2014/main" id="{C9C5B1CA-ED0C-A844-846D-B2521FD91343}"/>
              </a:ext>
            </a:extLst>
          </p:cNvPr>
          <p:cNvSpPr txBox="1">
            <a:spLocks/>
          </p:cNvSpPr>
          <p:nvPr/>
        </p:nvSpPr>
        <p:spPr>
          <a:xfrm>
            <a:off x="179513" y="1074215"/>
            <a:ext cx="4924923" cy="4987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305EB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ПСИХИЧЕСКОЕ ЗДОРОВЬЕ ДЕТЕЙ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4C2FF17-8C50-3748-9C45-72CF2E6EE4DC}"/>
              </a:ext>
            </a:extLst>
          </p:cNvPr>
          <p:cNvSpPr/>
          <p:nvPr/>
        </p:nvSpPr>
        <p:spPr>
          <a:xfrm>
            <a:off x="5882331" y="2022378"/>
            <a:ext cx="2395168" cy="23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9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ГОЛОВНОЙ ОФИС ПРОЕКТА (ПИМУ)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1A21C67-E788-3B4C-8F4D-CD86FB1996D7}"/>
              </a:ext>
            </a:extLst>
          </p:cNvPr>
          <p:cNvSpPr/>
          <p:nvPr/>
        </p:nvSpPr>
        <p:spPr>
          <a:xfrm>
            <a:off x="7607867" y="2408893"/>
            <a:ext cx="14004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4460"/>
            <a:r>
              <a:rPr lang="ru-RU" sz="750" spc="-1" dirty="0">
                <a:solidFill>
                  <a:schemeClr val="bg2">
                    <a:lumMod val="25000"/>
                  </a:schemeClr>
                </a:solidFill>
                <a:uFill>
                  <a:solidFill>
                    <a:srgbClr val="FFFFFF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КОНСУЛЬТИРОВАНИЕ </a:t>
            </a:r>
            <a:br>
              <a:rPr lang="ru-RU" sz="750" spc="-1" dirty="0">
                <a:solidFill>
                  <a:schemeClr val="bg2">
                    <a:lumMod val="25000"/>
                  </a:schemeClr>
                </a:solidFill>
                <a:uFill>
                  <a:solidFill>
                    <a:srgbClr val="FFFFFF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750" spc="-1" dirty="0">
                <a:solidFill>
                  <a:schemeClr val="bg2">
                    <a:lumMod val="25000"/>
                  </a:schemeClr>
                </a:solidFill>
                <a:uFill>
                  <a:solidFill>
                    <a:srgbClr val="FFFFFF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КОРРЕКЦИЯ ВЫЯВЛЕННЫХ НАРУШЕНИЙ У ДЕТЕЙ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26C75FA-7A7B-0840-94B6-E8CCB89F43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795" y="2328102"/>
            <a:ext cx="746792" cy="692498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2695B86-8498-2946-A193-86C4BF89B152}"/>
              </a:ext>
            </a:extLst>
          </p:cNvPr>
          <p:cNvCxnSpPr>
            <a:cxnSpLocks/>
          </p:cNvCxnSpPr>
          <p:nvPr/>
        </p:nvCxnSpPr>
        <p:spPr>
          <a:xfrm flipH="1">
            <a:off x="6378515" y="2585204"/>
            <a:ext cx="2412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Овал 22">
            <a:extLst>
              <a:ext uri="{FF2B5EF4-FFF2-40B4-BE49-F238E27FC236}">
                <a16:creationId xmlns:a16="http://schemas.microsoft.com/office/drawing/2014/main" id="{2C20D222-17C1-DE4F-BF7A-46922D3CF19C}"/>
              </a:ext>
            </a:extLst>
          </p:cNvPr>
          <p:cNvSpPr/>
          <p:nvPr/>
        </p:nvSpPr>
        <p:spPr>
          <a:xfrm flipH="1">
            <a:off x="6332740" y="2568503"/>
            <a:ext cx="34289" cy="3428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CF6C05AD-D531-D844-92C1-E6FA372C4DCC}"/>
              </a:ext>
            </a:extLst>
          </p:cNvPr>
          <p:cNvSpPr/>
          <p:nvPr/>
        </p:nvSpPr>
        <p:spPr>
          <a:xfrm>
            <a:off x="4924610" y="2438557"/>
            <a:ext cx="2145567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" indent="-57150"/>
            <a:r>
              <a:rPr lang="ru-RU" sz="750" spc="-1" dirty="0">
                <a:solidFill>
                  <a:schemeClr val="bg2">
                    <a:lumMod val="25000"/>
                  </a:schemeClr>
                </a:solidFill>
                <a:uFill>
                  <a:solidFill>
                    <a:srgbClr val="FFFFFF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НАУЧНО-МЕТОДИЧЕСКОЕ</a:t>
            </a:r>
          </a:p>
          <a:p>
            <a:pPr marL="28575" indent="-57150"/>
            <a:r>
              <a:rPr lang="ru-RU" sz="750" spc="-1" dirty="0">
                <a:solidFill>
                  <a:schemeClr val="bg2">
                    <a:lumMod val="25000"/>
                  </a:schemeClr>
                </a:solidFill>
                <a:uFill>
                  <a:solidFill>
                    <a:srgbClr val="FFFFFF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</a:t>
            </a:r>
          </a:p>
          <a:p>
            <a:pPr marL="28575" indent="-57150"/>
            <a:r>
              <a:rPr lang="ru-RU" sz="750" spc="-1" dirty="0">
                <a:solidFill>
                  <a:schemeClr val="bg2">
                    <a:lumMod val="25000"/>
                  </a:schemeClr>
                </a:solidFill>
                <a:uFill>
                  <a:solidFill>
                    <a:srgbClr val="FFFFFF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ОБУЧЕНИЕ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B12C3686-F261-E349-B73B-6127DA9873FD}"/>
              </a:ext>
            </a:extLst>
          </p:cNvPr>
          <p:cNvCxnSpPr>
            <a:cxnSpLocks/>
          </p:cNvCxnSpPr>
          <p:nvPr/>
        </p:nvCxnSpPr>
        <p:spPr>
          <a:xfrm flipH="1">
            <a:off x="7385537" y="2592531"/>
            <a:ext cx="2412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Овал 40">
            <a:extLst>
              <a:ext uri="{FF2B5EF4-FFF2-40B4-BE49-F238E27FC236}">
                <a16:creationId xmlns:a16="http://schemas.microsoft.com/office/drawing/2014/main" id="{33CF87E6-3359-7542-9E3A-98A496DB30A8}"/>
              </a:ext>
            </a:extLst>
          </p:cNvPr>
          <p:cNvSpPr/>
          <p:nvPr/>
        </p:nvSpPr>
        <p:spPr>
          <a:xfrm flipH="1">
            <a:off x="7641005" y="2570624"/>
            <a:ext cx="34289" cy="3428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4C363E1-6A9C-C646-8743-16E62ECB83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970" y="3617957"/>
            <a:ext cx="445717" cy="41549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F06924A7-7C03-A348-B0E7-D363BD1D42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427" y="3618722"/>
            <a:ext cx="445717" cy="415499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1FB2D50-D5AA-BF4A-A9CE-02495CF643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885" y="3618926"/>
            <a:ext cx="445717" cy="41549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6E251FC6-4A3B-2346-B4FB-EBC905AB01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516" y="3617788"/>
            <a:ext cx="445717" cy="41549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59F6090A-D6A6-DF4A-9BFC-BCBC3B4259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203" y="3617928"/>
            <a:ext cx="445717" cy="415499"/>
          </a:xfrm>
          <a:prstGeom prst="rect">
            <a:avLst/>
          </a:prstGeom>
        </p:spPr>
      </p:pic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6E85A0E1-C586-D544-98D3-122CFEDFBD94}"/>
              </a:ext>
            </a:extLst>
          </p:cNvPr>
          <p:cNvSpPr/>
          <p:nvPr/>
        </p:nvSpPr>
        <p:spPr>
          <a:xfrm>
            <a:off x="5845754" y="3348074"/>
            <a:ext cx="2395168" cy="23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750"/>
              </a:spcAft>
            </a:pPr>
            <a:r>
              <a:rPr lang="ru-RU" sz="9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ЛОКАЛЬНЫЕ ОФИСЫ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31246FD7-0C80-1842-B094-2D5CD0247EC6}"/>
              </a:ext>
            </a:extLst>
          </p:cNvPr>
          <p:cNvSpPr/>
          <p:nvPr/>
        </p:nvSpPr>
        <p:spPr>
          <a:xfrm>
            <a:off x="5893173" y="2015617"/>
            <a:ext cx="2300332" cy="219140"/>
          </a:xfrm>
          <a:prstGeom prst="rect">
            <a:avLst/>
          </a:prstGeom>
          <a:noFill/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B8715567-70C7-7041-BF4F-132E4E397D22}"/>
              </a:ext>
            </a:extLst>
          </p:cNvPr>
          <p:cNvSpPr/>
          <p:nvPr/>
        </p:nvSpPr>
        <p:spPr>
          <a:xfrm>
            <a:off x="5882331" y="3344808"/>
            <a:ext cx="2300332" cy="219140"/>
          </a:xfrm>
          <a:prstGeom prst="rect">
            <a:avLst/>
          </a:prstGeom>
          <a:noFill/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id="{D688FB51-1B41-904B-8E2C-1E5C0AF1EA88}"/>
              </a:ext>
            </a:extLst>
          </p:cNvPr>
          <p:cNvCxnSpPr>
            <a:cxnSpLocks/>
          </p:cNvCxnSpPr>
          <p:nvPr/>
        </p:nvCxnSpPr>
        <p:spPr>
          <a:xfrm flipH="1">
            <a:off x="6992743" y="2953934"/>
            <a:ext cx="448" cy="317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65D6CEB6-C43D-1A4F-A505-3DFFA81BBA01}"/>
              </a:ext>
            </a:extLst>
          </p:cNvPr>
          <p:cNvCxnSpPr/>
          <p:nvPr/>
        </p:nvCxnSpPr>
        <p:spPr>
          <a:xfrm>
            <a:off x="5866686" y="3913040"/>
            <a:ext cx="2130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2D5E0176-4CEB-C64C-92C4-21D437A5A510}"/>
              </a:ext>
            </a:extLst>
          </p:cNvPr>
          <p:cNvCxnSpPr/>
          <p:nvPr/>
        </p:nvCxnSpPr>
        <p:spPr>
          <a:xfrm>
            <a:off x="6541144" y="3913040"/>
            <a:ext cx="2130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6B9D3FC4-9BA8-644F-98FA-039A83EC84DB}"/>
              </a:ext>
            </a:extLst>
          </p:cNvPr>
          <p:cNvCxnSpPr/>
          <p:nvPr/>
        </p:nvCxnSpPr>
        <p:spPr>
          <a:xfrm>
            <a:off x="7205420" y="3903994"/>
            <a:ext cx="2130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F5DE9107-720A-794D-99F9-657BDED12A79}"/>
              </a:ext>
            </a:extLst>
          </p:cNvPr>
          <p:cNvCxnSpPr/>
          <p:nvPr/>
        </p:nvCxnSpPr>
        <p:spPr>
          <a:xfrm>
            <a:off x="7861106" y="3903994"/>
            <a:ext cx="2130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BBC4F88B-16D8-7243-BD50-3982F2F1809E}"/>
              </a:ext>
            </a:extLst>
          </p:cNvPr>
          <p:cNvSpPr/>
          <p:nvPr/>
        </p:nvSpPr>
        <p:spPr>
          <a:xfrm>
            <a:off x="5232868" y="4112799"/>
            <a:ext cx="3945104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50" i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Функции локальных офисов проекта могут выполнять ППМС центры</a:t>
            </a: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2BEDF225-06E4-144E-A911-BBCC78E267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107" y="4892252"/>
            <a:ext cx="379244" cy="416933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49858C9E-9CA0-9646-828D-0974B8DF69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539" y="4889871"/>
            <a:ext cx="379244" cy="416933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63BCCB7D-5F8C-914F-B725-95162BDC885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114" y="4893163"/>
            <a:ext cx="379244" cy="416933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78D56FFB-EC71-F643-B338-C6822A7366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686" y="4892252"/>
            <a:ext cx="379244" cy="416933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9E2843B3-3EBC-6D4B-80A7-B135E6379E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674" y="4889416"/>
            <a:ext cx="379244" cy="416933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FB4338B7-25AA-C546-AFF4-6F624AA8786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569" y="4887490"/>
            <a:ext cx="379244" cy="416933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9CA30401-2513-9740-9FA9-707B26579B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308" y="4893610"/>
            <a:ext cx="379244" cy="416933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6F02DAF-FCD7-084A-A053-8D828E7B84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740" y="4893610"/>
            <a:ext cx="379244" cy="416933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61BDB80-AE1D-C641-84D8-C8572EC646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253" y="4891684"/>
            <a:ext cx="379244" cy="416933"/>
          </a:xfrm>
          <a:prstGeom prst="rect">
            <a:avLst/>
          </a:prstGeom>
        </p:spPr>
      </p:pic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D3D35CF9-B65B-5643-A1A0-79D005923E96}"/>
              </a:ext>
            </a:extLst>
          </p:cNvPr>
          <p:cNvSpPr/>
          <p:nvPr/>
        </p:nvSpPr>
        <p:spPr>
          <a:xfrm>
            <a:off x="5830994" y="4625059"/>
            <a:ext cx="2300332" cy="219140"/>
          </a:xfrm>
          <a:prstGeom prst="rect">
            <a:avLst/>
          </a:prstGeom>
          <a:noFill/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80E78223-9D74-8C43-BD29-D35E8CDD987B}"/>
              </a:ext>
            </a:extLst>
          </p:cNvPr>
          <p:cNvSpPr/>
          <p:nvPr/>
        </p:nvSpPr>
        <p:spPr>
          <a:xfrm>
            <a:off x="5783575" y="4628325"/>
            <a:ext cx="2395168" cy="23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750"/>
              </a:spcAft>
            </a:pPr>
            <a:r>
              <a:rPr lang="ru-RU" sz="9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ОБРАЗОВАТЕЛЬНЫЕ УЧРЕЖДЕНИЯ</a:t>
            </a:r>
          </a:p>
        </p:txBody>
      </p:sp>
      <p:cxnSp>
        <p:nvCxnSpPr>
          <p:cNvPr id="78" name="Прямая со стрелкой 77">
            <a:extLst>
              <a:ext uri="{FF2B5EF4-FFF2-40B4-BE49-F238E27FC236}">
                <a16:creationId xmlns:a16="http://schemas.microsoft.com/office/drawing/2014/main" id="{891386F2-2BF9-0547-892E-3788FFC7C7CD}"/>
              </a:ext>
            </a:extLst>
          </p:cNvPr>
          <p:cNvCxnSpPr>
            <a:cxnSpLocks/>
          </p:cNvCxnSpPr>
          <p:nvPr/>
        </p:nvCxnSpPr>
        <p:spPr>
          <a:xfrm flipH="1">
            <a:off x="6993327" y="4271906"/>
            <a:ext cx="448" cy="317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DAD362E0-AE3C-1543-8F82-627BEE4D2691}"/>
              </a:ext>
            </a:extLst>
          </p:cNvPr>
          <p:cNvSpPr/>
          <p:nvPr/>
        </p:nvSpPr>
        <p:spPr>
          <a:xfrm>
            <a:off x="2577364" y="4578405"/>
            <a:ext cx="2175740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Снижение риска суицидов среди детей и подростков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7A3522DE-1F4B-5247-83A4-82D360FBF42E}"/>
              </a:ext>
            </a:extLst>
          </p:cNvPr>
          <p:cNvSpPr/>
          <p:nvPr/>
        </p:nvSpPr>
        <p:spPr>
          <a:xfrm>
            <a:off x="2577363" y="2270421"/>
            <a:ext cx="2055039" cy="727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Охват медико-психологической помощью 100% школьников </a:t>
            </a:r>
            <a:b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регионе с возможностью масштабирования полученных результатов в другие регионы РФ</a:t>
            </a: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E3A6E7AE-D8F5-4141-9293-0F3ECFC33B49}"/>
              </a:ext>
            </a:extLst>
          </p:cNvPr>
          <p:cNvSpPr/>
          <p:nvPr/>
        </p:nvSpPr>
        <p:spPr>
          <a:xfrm>
            <a:off x="2577363" y="3004279"/>
            <a:ext cx="2055039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Повышение ранней </a:t>
            </a:r>
            <a:r>
              <a:rPr lang="ru-RU" sz="825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выявляемости</a:t>
            </a:r>
            <a: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психических нарушений в детском и подростковом возрасте</a:t>
            </a: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5BD8EE49-0EFD-524F-A73F-8D28E3A2880F}"/>
              </a:ext>
            </a:extLst>
          </p:cNvPr>
          <p:cNvSpPr/>
          <p:nvPr/>
        </p:nvSpPr>
        <p:spPr>
          <a:xfrm>
            <a:off x="2577363" y="3480606"/>
            <a:ext cx="2031057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Снижение </a:t>
            </a:r>
            <a:r>
              <a:rPr lang="ru-RU" sz="825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инвалидизации</a:t>
            </a:r>
            <a: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от психических заболеваний среди детей и подростков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B2917BB3-A7FD-5E45-9244-3D36B94285ED}"/>
              </a:ext>
            </a:extLst>
          </p:cNvPr>
          <p:cNvSpPr/>
          <p:nvPr/>
        </p:nvSpPr>
        <p:spPr>
          <a:xfrm>
            <a:off x="2577363" y="4977719"/>
            <a:ext cx="2131274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825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Кадровое обеспечение системы медико-психологического сопровождения детей</a:t>
            </a:r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024DE3F9-0291-864D-A1FA-6823C43D9F37}"/>
              </a:ext>
            </a:extLst>
          </p:cNvPr>
          <p:cNvSpPr/>
          <p:nvPr/>
        </p:nvSpPr>
        <p:spPr>
          <a:xfrm>
            <a:off x="2577363" y="3970341"/>
            <a:ext cx="216713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825" spc="8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ранней реабилитации для повышения вероятности социализации лиц с психической патологией</a:t>
            </a:r>
            <a:endParaRPr lang="ru-RU" sz="825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id="{E1658FAB-401D-1945-BA74-A4A432B54C78}"/>
              </a:ext>
            </a:extLst>
          </p:cNvPr>
          <p:cNvCxnSpPr>
            <a:cxnSpLocks/>
          </p:cNvCxnSpPr>
          <p:nvPr/>
        </p:nvCxnSpPr>
        <p:spPr>
          <a:xfrm flipV="1">
            <a:off x="2443866" y="2270422"/>
            <a:ext cx="5904" cy="3322529"/>
          </a:xfrm>
          <a:prstGeom prst="line">
            <a:avLst/>
          </a:prstGeom>
          <a:ln w="12700">
            <a:solidFill>
              <a:srgbClr val="EA0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Кольцо 89">
            <a:extLst>
              <a:ext uri="{FF2B5EF4-FFF2-40B4-BE49-F238E27FC236}">
                <a16:creationId xmlns:a16="http://schemas.microsoft.com/office/drawing/2014/main" id="{AC3150C4-D8B5-7446-98E3-010C1542A602}"/>
              </a:ext>
            </a:extLst>
          </p:cNvPr>
          <p:cNvSpPr/>
          <p:nvPr/>
        </p:nvSpPr>
        <p:spPr>
          <a:xfrm>
            <a:off x="2354129" y="2524852"/>
            <a:ext cx="189000" cy="189000"/>
          </a:xfrm>
          <a:prstGeom prst="donut">
            <a:avLst/>
          </a:prstGeom>
          <a:solidFill>
            <a:srgbClr val="EA0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91" name="Кольцо 90">
            <a:extLst>
              <a:ext uri="{FF2B5EF4-FFF2-40B4-BE49-F238E27FC236}">
                <a16:creationId xmlns:a16="http://schemas.microsoft.com/office/drawing/2014/main" id="{A0787619-C92E-0640-9B63-76CC550EF11C}"/>
              </a:ext>
            </a:extLst>
          </p:cNvPr>
          <p:cNvSpPr/>
          <p:nvPr/>
        </p:nvSpPr>
        <p:spPr>
          <a:xfrm>
            <a:off x="2351172" y="3135079"/>
            <a:ext cx="189000" cy="189000"/>
          </a:xfrm>
          <a:prstGeom prst="donut">
            <a:avLst/>
          </a:prstGeom>
          <a:solidFill>
            <a:srgbClr val="EA0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92" name="Кольцо 91">
            <a:extLst>
              <a:ext uri="{FF2B5EF4-FFF2-40B4-BE49-F238E27FC236}">
                <a16:creationId xmlns:a16="http://schemas.microsoft.com/office/drawing/2014/main" id="{12320637-AAF9-8943-83EA-134E7C806998}"/>
              </a:ext>
            </a:extLst>
          </p:cNvPr>
          <p:cNvSpPr/>
          <p:nvPr/>
        </p:nvSpPr>
        <p:spPr>
          <a:xfrm>
            <a:off x="2348622" y="3623137"/>
            <a:ext cx="189000" cy="189000"/>
          </a:xfrm>
          <a:prstGeom prst="donut">
            <a:avLst/>
          </a:prstGeom>
          <a:solidFill>
            <a:srgbClr val="EA0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93" name="Кольцо 92">
            <a:extLst>
              <a:ext uri="{FF2B5EF4-FFF2-40B4-BE49-F238E27FC236}">
                <a16:creationId xmlns:a16="http://schemas.microsoft.com/office/drawing/2014/main" id="{841DC8D5-CB24-CA45-A6A2-E382B2AF32C2}"/>
              </a:ext>
            </a:extLst>
          </p:cNvPr>
          <p:cNvSpPr/>
          <p:nvPr/>
        </p:nvSpPr>
        <p:spPr>
          <a:xfrm>
            <a:off x="2348622" y="4177406"/>
            <a:ext cx="189000" cy="189000"/>
          </a:xfrm>
          <a:prstGeom prst="donut">
            <a:avLst/>
          </a:prstGeom>
          <a:solidFill>
            <a:srgbClr val="EA0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94" name="Кольцо 93">
            <a:extLst>
              <a:ext uri="{FF2B5EF4-FFF2-40B4-BE49-F238E27FC236}">
                <a16:creationId xmlns:a16="http://schemas.microsoft.com/office/drawing/2014/main" id="{B4EABBB8-2341-5D4C-AB92-EBE1E1D2A1CD}"/>
              </a:ext>
            </a:extLst>
          </p:cNvPr>
          <p:cNvSpPr/>
          <p:nvPr/>
        </p:nvSpPr>
        <p:spPr>
          <a:xfrm>
            <a:off x="2349739" y="4655807"/>
            <a:ext cx="189000" cy="189000"/>
          </a:xfrm>
          <a:prstGeom prst="donut">
            <a:avLst/>
          </a:prstGeom>
          <a:solidFill>
            <a:srgbClr val="EA0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96" name="Кольцо 95">
            <a:extLst>
              <a:ext uri="{FF2B5EF4-FFF2-40B4-BE49-F238E27FC236}">
                <a16:creationId xmlns:a16="http://schemas.microsoft.com/office/drawing/2014/main" id="{D7AFAC2B-EC72-C64B-B51F-6E3CB1E78DA5}"/>
              </a:ext>
            </a:extLst>
          </p:cNvPr>
          <p:cNvSpPr/>
          <p:nvPr/>
        </p:nvSpPr>
        <p:spPr>
          <a:xfrm>
            <a:off x="2348622" y="5108280"/>
            <a:ext cx="189000" cy="189000"/>
          </a:xfrm>
          <a:prstGeom prst="donut">
            <a:avLst/>
          </a:prstGeom>
          <a:solidFill>
            <a:srgbClr val="EA0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432C9807-6784-0F4F-A6E4-8E25BA293DE5}"/>
              </a:ext>
            </a:extLst>
          </p:cNvPr>
          <p:cNvCxnSpPr/>
          <p:nvPr/>
        </p:nvCxnSpPr>
        <p:spPr>
          <a:xfrm>
            <a:off x="4847932" y="857249"/>
            <a:ext cx="0" cy="5143500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>
            <a:extLst>
              <a:ext uri="{FF2B5EF4-FFF2-40B4-BE49-F238E27FC236}">
                <a16:creationId xmlns:a16="http://schemas.microsoft.com/office/drawing/2014/main" id="{FEB4878B-8D02-8E47-BF2A-BB249E569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11" y="2515232"/>
            <a:ext cx="1755000" cy="127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25C1B5D1-2192-A144-8783-8A55CCDFC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72" y="4040059"/>
            <a:ext cx="1755000" cy="11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Заголовок 6">
            <a:extLst>
              <a:ext uri="{FF2B5EF4-FFF2-40B4-BE49-F238E27FC236}">
                <a16:creationId xmlns:a16="http://schemas.microsoft.com/office/drawing/2014/main" id="{399C6B60-FCD3-3145-A8EF-92C839DC761C}"/>
              </a:ext>
            </a:extLst>
          </p:cNvPr>
          <p:cNvSpPr txBox="1">
            <a:spLocks/>
          </p:cNvSpPr>
          <p:nvPr/>
        </p:nvSpPr>
        <p:spPr>
          <a:xfrm>
            <a:off x="8378434" y="5705808"/>
            <a:ext cx="645168" cy="24640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</a:t>
            </a:r>
          </a:p>
        </p:txBody>
      </p:sp>
      <p:sp>
        <p:nvSpPr>
          <p:cNvPr id="59" name="Объект 26">
            <a:extLst>
              <a:ext uri="{FF2B5EF4-FFF2-40B4-BE49-F238E27FC236}">
                <a16:creationId xmlns:a16="http://schemas.microsoft.com/office/drawing/2014/main" id="{31A97012-9A13-244D-A284-52E9C2EBDC3C}"/>
              </a:ext>
            </a:extLst>
          </p:cNvPr>
          <p:cNvSpPr txBox="1">
            <a:spLocks/>
          </p:cNvSpPr>
          <p:nvPr/>
        </p:nvSpPr>
        <p:spPr>
          <a:xfrm>
            <a:off x="179513" y="1829682"/>
            <a:ext cx="4018508" cy="317606"/>
          </a:xfrm>
          <a:prstGeom prst="rect">
            <a:avLst/>
          </a:prstGeom>
          <a:noFill/>
          <a:ln w="19050">
            <a:noFill/>
          </a:ln>
        </p:spPr>
        <p:txBody>
          <a:bodyPr vert="horz" lIns="68580" tIns="34290" rIns="68580" bIns="3429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Подпроект</a:t>
            </a:r>
            <a:r>
              <a:rPr lang="ru-RU" sz="1050" b="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 «Здоровое будущее»</a:t>
            </a:r>
            <a:endParaRPr lang="ru-RU" sz="900" b="0" dirty="0">
              <a:solidFill>
                <a:srgbClr val="EA0A2A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094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56FE2F4-7F14-254B-A7C8-ADF6BF01696E}"/>
              </a:ext>
            </a:extLst>
          </p:cNvPr>
          <p:cNvSpPr/>
          <p:nvPr/>
        </p:nvSpPr>
        <p:spPr>
          <a:xfrm>
            <a:off x="473250" y="2068937"/>
            <a:ext cx="2171216" cy="889987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68580" tIns="34290" rIns="68580" bIns="34290">
            <a:spAutoFit/>
          </a:bodyPr>
          <a:lstStyle/>
          <a:p>
            <a:pPr algn="ctr">
              <a:spcAft>
                <a:spcPts val="450"/>
              </a:spcAft>
            </a:pPr>
            <a:r>
              <a:rPr lang="ru-RU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Пилот</a:t>
            </a:r>
          </a:p>
          <a:p>
            <a:pPr algn="ctr">
              <a:spcAft>
                <a:spcPts val="450"/>
              </a:spcAft>
            </a:pPr>
            <a:r>
              <a:rPr lang="ru-RU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Нижегородская </a:t>
            </a:r>
          </a:p>
          <a:p>
            <a:pPr algn="ctr">
              <a:spcAft>
                <a:spcPts val="450"/>
              </a:spcAft>
            </a:pPr>
            <a:r>
              <a:rPr lang="ru-RU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Область с 2019г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D73A193-4C41-CB4C-A70A-13E33BBD1F2F}"/>
              </a:ext>
            </a:extLst>
          </p:cNvPr>
          <p:cNvSpPr/>
          <p:nvPr/>
        </p:nvSpPr>
        <p:spPr>
          <a:xfrm rot="10800000" flipV="1">
            <a:off x="494358" y="3429000"/>
            <a:ext cx="2171215" cy="154401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68580" tIns="34290" rIns="68580" bIns="34290">
            <a:spAutoFit/>
          </a:bodyPr>
          <a:lstStyle/>
          <a:p>
            <a:pPr algn="ctr">
              <a:spcAft>
                <a:spcPts val="450"/>
              </a:spcAft>
            </a:pPr>
            <a:r>
              <a:rPr lang="ru-RU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Опорные регионы с 2020г:</a:t>
            </a:r>
          </a:p>
          <a:p>
            <a:pPr>
              <a:spcAft>
                <a:spcPts val="450"/>
              </a:spcAft>
            </a:pPr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Республика Башкортостан</a:t>
            </a:r>
          </a:p>
          <a:p>
            <a:pPr>
              <a:spcAft>
                <a:spcPts val="450"/>
              </a:spcAft>
            </a:pPr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Ульяновская область</a:t>
            </a:r>
          </a:p>
          <a:p>
            <a:pPr>
              <a:spcAft>
                <a:spcPts val="450"/>
              </a:spcAft>
            </a:pPr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Чувашская республика</a:t>
            </a:r>
          </a:p>
          <a:p>
            <a:pPr>
              <a:spcAft>
                <a:spcPts val="450"/>
              </a:spcAft>
            </a:pPr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Пензенская область</a:t>
            </a:r>
          </a:p>
          <a:p>
            <a:pPr algn="ctr">
              <a:spcAft>
                <a:spcPts val="450"/>
              </a:spcAft>
            </a:pPr>
            <a:endParaRPr lang="ru-RU" sz="135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1BA980-7AC4-2E42-B956-E236C8104C15}"/>
              </a:ext>
            </a:extLst>
          </p:cNvPr>
          <p:cNvSpPr/>
          <p:nvPr/>
        </p:nvSpPr>
        <p:spPr>
          <a:xfrm rot="10800000" flipV="1">
            <a:off x="465308" y="1406268"/>
            <a:ext cx="2187101" cy="30008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68580" tIns="34290" rIns="68580" bIns="34290">
            <a:spAutoFit/>
          </a:bodyPr>
          <a:lstStyle/>
          <a:p>
            <a:pPr algn="ctr">
              <a:spcAft>
                <a:spcPts val="450"/>
              </a:spcAft>
            </a:pPr>
            <a:r>
              <a:rPr lang="ru-RU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14 регионов ПФО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6D8D994-4739-DF4E-B01A-5D0635CEAA24}"/>
              </a:ext>
            </a:extLst>
          </p:cNvPr>
          <p:cNvSpPr/>
          <p:nvPr/>
        </p:nvSpPr>
        <p:spPr>
          <a:xfrm>
            <a:off x="3347864" y="1936255"/>
            <a:ext cx="5441806" cy="6232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>
              <a:spcAft>
                <a:spcPts val="450"/>
              </a:spcAft>
            </a:pPr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Разработка и внедрение эффективной системы комплексной помощи людям с РАС с целью их социализации и интеграции в общество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880F49F-A43F-7741-B74B-E95EB364EC88}"/>
              </a:ext>
            </a:extLst>
          </p:cNvPr>
          <p:cNvSpPr/>
          <p:nvPr/>
        </p:nvSpPr>
        <p:spPr>
          <a:xfrm>
            <a:off x="3651164" y="1400152"/>
            <a:ext cx="4763198" cy="3000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 algn="ctr">
              <a:spcAft>
                <a:spcPts val="450"/>
              </a:spcAft>
            </a:pPr>
            <a:r>
              <a:rPr lang="ru-RU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Цели проекта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D79742B-FFCB-694A-BC35-967DF3843EC0}"/>
              </a:ext>
            </a:extLst>
          </p:cNvPr>
          <p:cNvSpPr/>
          <p:nvPr/>
        </p:nvSpPr>
        <p:spPr>
          <a:xfrm>
            <a:off x="395537" y="152080"/>
            <a:ext cx="8549682" cy="11886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Общественный проект ПФО « Ментальное здоровье» по созданию системы комплексного сопровождения людей с РАС и другими ментальными нарушениями</a:t>
            </a:r>
          </a:p>
          <a:p>
            <a:pPr lvl="0">
              <a:buChar char="•"/>
            </a:pPr>
            <a:endParaRPr lang="ru-RU" sz="1275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1D331CA-E590-244A-91F0-30315BF39326}"/>
              </a:ext>
            </a:extLst>
          </p:cNvPr>
          <p:cNvSpPr/>
          <p:nvPr/>
        </p:nvSpPr>
        <p:spPr>
          <a:xfrm>
            <a:off x="494357" y="5290149"/>
            <a:ext cx="2171216" cy="1415772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68580" tIns="34290" rIns="68580" bIns="34290">
            <a:spAutoFit/>
          </a:bodyPr>
          <a:lstStyle/>
          <a:p>
            <a:pPr algn="ctr">
              <a:spcAft>
                <a:spcPts val="450"/>
              </a:spcAft>
            </a:pPr>
            <a:r>
              <a:rPr lang="ru-RU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Регионы – участники с 2021г:</a:t>
            </a:r>
          </a:p>
          <a:p>
            <a:pPr>
              <a:spcAft>
                <a:spcPts val="450"/>
              </a:spcAft>
            </a:pPr>
            <a:r>
              <a:rPr lang="ru-RU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Республика Мордовия</a:t>
            </a:r>
          </a:p>
          <a:p>
            <a:pPr>
              <a:spcAft>
                <a:spcPts val="450"/>
              </a:spcAft>
            </a:pPr>
            <a:r>
              <a:rPr lang="ru-RU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Республик Марий – Эл</a:t>
            </a:r>
          </a:p>
          <a:p>
            <a:pPr>
              <a:spcAft>
                <a:spcPts val="450"/>
              </a:spcAft>
            </a:pPr>
            <a:r>
              <a:rPr lang="ru-RU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Пермский край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240152F-E44E-764D-9DDB-74C594E78E39}"/>
              </a:ext>
            </a:extLst>
          </p:cNvPr>
          <p:cNvSpPr/>
          <p:nvPr/>
        </p:nvSpPr>
        <p:spPr>
          <a:xfrm>
            <a:off x="3687168" y="2958924"/>
            <a:ext cx="4763198" cy="3000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 algn="ctr">
              <a:spcAft>
                <a:spcPts val="450"/>
              </a:spcAft>
            </a:pPr>
            <a:r>
              <a:rPr lang="ru-RU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Задачи проекта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2E8F3FC-5406-D14C-9442-B1354F59597F}"/>
              </a:ext>
            </a:extLst>
          </p:cNvPr>
          <p:cNvSpPr/>
          <p:nvPr/>
        </p:nvSpPr>
        <p:spPr>
          <a:xfrm>
            <a:off x="3131840" y="3429000"/>
            <a:ext cx="5904656" cy="3264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 marL="171450" indent="-171450">
              <a:spcAft>
                <a:spcPts val="450"/>
              </a:spcAft>
              <a:buFontTx/>
              <a:buChar char="-"/>
            </a:pPr>
            <a:r>
              <a:rPr lang="ru-RU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Создание системы раннего выявления детей с РАС ( 18-30 </a:t>
            </a:r>
            <a:r>
              <a:rPr lang="ru-RU" sz="11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мес</a:t>
            </a:r>
            <a:r>
              <a:rPr lang="ru-RU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marL="171450" indent="-171450">
              <a:spcAft>
                <a:spcPts val="450"/>
              </a:spcAft>
              <a:buFontTx/>
              <a:buChar char="-"/>
            </a:pPr>
            <a:r>
              <a:rPr lang="ru-RU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Создание и ведение реестра людей с диагнозом РАС</a:t>
            </a:r>
          </a:p>
          <a:p>
            <a:pPr marL="171450" indent="-171450">
              <a:spcAft>
                <a:spcPts val="450"/>
              </a:spcAft>
              <a:buFontTx/>
              <a:buChar char="-"/>
            </a:pPr>
            <a:r>
              <a:rPr lang="ru-RU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Аккумулирование и тиражирование наиболее эффективных отечественных и зарубежных методик помощи людям с РАС разных возрастных групп</a:t>
            </a:r>
          </a:p>
          <a:p>
            <a:pPr marL="171450" indent="-171450">
              <a:spcAft>
                <a:spcPts val="450"/>
              </a:spcAft>
              <a:buFontTx/>
              <a:buChar char="-"/>
            </a:pPr>
            <a:r>
              <a:rPr lang="ru-RU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работы ресурсных центров в сферах социального обслуживания, здравоохранения, образования</a:t>
            </a:r>
          </a:p>
          <a:p>
            <a:pPr marL="171450" indent="-171450">
              <a:spcAft>
                <a:spcPts val="450"/>
              </a:spcAft>
              <a:buFontTx/>
              <a:buChar char="-"/>
            </a:pPr>
            <a:r>
              <a:rPr lang="ru-RU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адаптированной медицинской помощи людям с РАС</a:t>
            </a:r>
          </a:p>
          <a:p>
            <a:pPr marL="171450" indent="-171450">
              <a:spcAft>
                <a:spcPts val="450"/>
              </a:spcAft>
              <a:buFontTx/>
              <a:buChar char="-"/>
            </a:pPr>
            <a:r>
              <a:rPr lang="ru-RU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Создание комплекса социальных услуг помощи людям с РАС и их семьям</a:t>
            </a:r>
          </a:p>
          <a:p>
            <a:pPr marL="171450" indent="-171450">
              <a:spcAft>
                <a:spcPts val="450"/>
              </a:spcAft>
              <a:buFontTx/>
              <a:buChar char="-"/>
            </a:pPr>
            <a:r>
              <a:rPr lang="ru-RU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Развитие адаптированных образовательных программ в образовательных организациях</a:t>
            </a:r>
          </a:p>
          <a:p>
            <a:pPr marL="171450" indent="-171450">
              <a:spcAft>
                <a:spcPts val="450"/>
              </a:spcAft>
              <a:buFontTx/>
              <a:buChar char="-"/>
            </a:pPr>
            <a:r>
              <a:rPr lang="ru-RU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Обучение специалистов учреждений разных сфер, взаимодействующих с людьми с РАС</a:t>
            </a:r>
          </a:p>
          <a:p>
            <a:pPr marL="171450" indent="-171450">
              <a:spcAft>
                <a:spcPts val="450"/>
              </a:spcAft>
              <a:buFontTx/>
              <a:buChar char="-"/>
            </a:pPr>
            <a:r>
              <a:rPr lang="ru-RU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Повышение информированности об аутизме</a:t>
            </a:r>
          </a:p>
          <a:p>
            <a:pPr marL="171450" indent="-171450">
              <a:spcAft>
                <a:spcPts val="450"/>
              </a:spcAft>
              <a:buFontTx/>
              <a:buChar char="-"/>
            </a:pPr>
            <a:r>
              <a:rPr lang="ru-RU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сопровождения занятости и трудоустройства граждан с РАС</a:t>
            </a:r>
          </a:p>
          <a:p>
            <a:pPr marL="171450" indent="-171450">
              <a:spcAft>
                <a:spcPts val="450"/>
              </a:spcAft>
              <a:buFontTx/>
              <a:buChar char="-"/>
            </a:pPr>
            <a:endParaRPr lang="ru-RU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7309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147588" y="2639520"/>
            <a:ext cx="8728662" cy="64773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" name="CustomShape 2"/>
          <p:cNvSpPr/>
          <p:nvPr/>
        </p:nvSpPr>
        <p:spPr>
          <a:xfrm>
            <a:off x="3043170" y="2796660"/>
            <a:ext cx="1751490" cy="2759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350" spc="-1">
                <a:solidFill>
                  <a:srgbClr val="000000"/>
                </a:solidFill>
                <a:latin typeface="Calibri"/>
              </a:rPr>
              <a:t>   3-6 лет</a:t>
            </a:r>
            <a:endParaRPr lang="ru-RU" sz="1350" spc="-1">
              <a:latin typeface="Arial"/>
            </a:endParaRPr>
          </a:p>
        </p:txBody>
      </p:sp>
      <p:sp>
        <p:nvSpPr>
          <p:cNvPr id="146" name="CustomShape 3"/>
          <p:cNvSpPr/>
          <p:nvPr/>
        </p:nvSpPr>
        <p:spPr>
          <a:xfrm flipH="1">
            <a:off x="4794390" y="2808810"/>
            <a:ext cx="2174310" cy="2759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350" spc="-1">
                <a:solidFill>
                  <a:srgbClr val="000000"/>
                </a:solidFill>
                <a:latin typeface="Calibri"/>
              </a:rPr>
              <a:t>7-18 лет</a:t>
            </a:r>
            <a:endParaRPr lang="ru-RU" sz="1350" spc="-1">
              <a:latin typeface="Arial"/>
            </a:endParaRPr>
          </a:p>
        </p:txBody>
      </p:sp>
      <p:sp>
        <p:nvSpPr>
          <p:cNvPr id="147" name="CustomShape 4"/>
          <p:cNvSpPr/>
          <p:nvPr/>
        </p:nvSpPr>
        <p:spPr>
          <a:xfrm>
            <a:off x="7140690" y="2816100"/>
            <a:ext cx="1288557" cy="2759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350" spc="-1">
                <a:solidFill>
                  <a:srgbClr val="000000"/>
                </a:solidFill>
                <a:latin typeface="Calibri"/>
              </a:rPr>
              <a:t>18 лет и старше</a:t>
            </a:r>
            <a:endParaRPr lang="ru-RU" sz="1350" spc="-1">
              <a:latin typeface="Arial"/>
            </a:endParaRPr>
          </a:p>
        </p:txBody>
      </p:sp>
      <p:pic>
        <p:nvPicPr>
          <p:cNvPr id="148" name="Рисунок 18" descr="Ребенок с воздушным шаром контур"/>
          <p:cNvPicPr/>
          <p:nvPr/>
        </p:nvPicPr>
        <p:blipFill>
          <a:blip r:embed="rId3"/>
          <a:stretch/>
        </p:blipFill>
        <p:spPr>
          <a:xfrm>
            <a:off x="2797740" y="2612250"/>
            <a:ext cx="510570" cy="510570"/>
          </a:xfrm>
          <a:prstGeom prst="rect">
            <a:avLst/>
          </a:prstGeom>
          <a:ln>
            <a:noFill/>
          </a:ln>
        </p:spPr>
      </p:pic>
      <p:pic>
        <p:nvPicPr>
          <p:cNvPr id="149" name="Рисунок 20" descr="Школьник контур"/>
          <p:cNvPicPr/>
          <p:nvPr/>
        </p:nvPicPr>
        <p:blipFill>
          <a:blip r:embed="rId4"/>
          <a:stretch/>
        </p:blipFill>
        <p:spPr>
          <a:xfrm>
            <a:off x="4516020" y="2754270"/>
            <a:ext cx="349380" cy="349380"/>
          </a:xfrm>
          <a:prstGeom prst="rect">
            <a:avLst/>
          </a:prstGeom>
          <a:ln>
            <a:noFill/>
          </a:ln>
        </p:spPr>
      </p:pic>
      <p:pic>
        <p:nvPicPr>
          <p:cNvPr id="150" name="Рисунок 22" descr="Мужчина контур"/>
          <p:cNvPicPr/>
          <p:nvPr/>
        </p:nvPicPr>
        <p:blipFill>
          <a:blip r:embed="rId5"/>
          <a:stretch/>
        </p:blipFill>
        <p:spPr>
          <a:xfrm>
            <a:off x="6745545" y="2819070"/>
            <a:ext cx="301050" cy="301050"/>
          </a:xfrm>
          <a:prstGeom prst="rect">
            <a:avLst/>
          </a:prstGeom>
          <a:ln>
            <a:noFill/>
          </a:ln>
        </p:spPr>
      </p:pic>
      <p:sp>
        <p:nvSpPr>
          <p:cNvPr id="151" name="Line 5"/>
          <p:cNvSpPr/>
          <p:nvPr/>
        </p:nvSpPr>
        <p:spPr>
          <a:xfrm flipH="1">
            <a:off x="3033990" y="4037397"/>
            <a:ext cx="20790" cy="1909076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2" name="Line 6"/>
          <p:cNvSpPr/>
          <p:nvPr/>
        </p:nvSpPr>
        <p:spPr>
          <a:xfrm>
            <a:off x="4773870" y="4037397"/>
            <a:ext cx="8910" cy="1909076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3" name="Line 7"/>
          <p:cNvSpPr/>
          <p:nvPr/>
        </p:nvSpPr>
        <p:spPr>
          <a:xfrm flipH="1">
            <a:off x="6958710" y="3642030"/>
            <a:ext cx="20790" cy="235872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4" name="Line 8"/>
          <p:cNvSpPr/>
          <p:nvPr/>
        </p:nvSpPr>
        <p:spPr>
          <a:xfrm flipH="1">
            <a:off x="1627290" y="3507570"/>
            <a:ext cx="29430" cy="2438903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CustomShape 9"/>
          <p:cNvSpPr/>
          <p:nvPr/>
        </p:nvSpPr>
        <p:spPr>
          <a:xfrm rot="600">
            <a:off x="147556" y="1949802"/>
            <a:ext cx="1479755" cy="275908"/>
          </a:xfrm>
          <a:prstGeom prst="rect">
            <a:avLst/>
          </a:prstGeom>
          <a:solidFill>
            <a:srgbClr val="729FCF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350" b="1" spc="-1" dirty="0">
                <a:solidFill>
                  <a:srgbClr val="FFFFFF"/>
                </a:solidFill>
                <a:latin typeface="Calibri"/>
              </a:rPr>
              <a:t>Мероприятия</a:t>
            </a:r>
            <a:endParaRPr lang="ru-RU" sz="135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CustomShape 10"/>
          <p:cNvSpPr/>
          <p:nvPr/>
        </p:nvSpPr>
        <p:spPr>
          <a:xfrm>
            <a:off x="178695" y="4037396"/>
            <a:ext cx="2419245" cy="275908"/>
          </a:xfrm>
          <a:prstGeom prst="rect">
            <a:avLst/>
          </a:prstGeom>
          <a:solidFill>
            <a:srgbClr val="729FCF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350" b="1" spc="-1" dirty="0">
                <a:solidFill>
                  <a:srgbClr val="FFFFFF"/>
                </a:solidFill>
                <a:latin typeface="Calibri"/>
              </a:rPr>
              <a:t>Целевые показатели</a:t>
            </a:r>
            <a:endParaRPr lang="ru-RU" sz="135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CustomShape 11"/>
          <p:cNvSpPr/>
          <p:nvPr/>
        </p:nvSpPr>
        <p:spPr>
          <a:xfrm>
            <a:off x="324000" y="2271510"/>
            <a:ext cx="1481403" cy="4836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350" spc="-1" dirty="0">
                <a:solidFill>
                  <a:srgbClr val="000000"/>
                </a:solidFill>
                <a:latin typeface="Calibri"/>
              </a:rPr>
              <a:t>Раннее выявление</a:t>
            </a:r>
            <a:endParaRPr lang="ru-RU" sz="135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CustomShape 12"/>
          <p:cNvSpPr/>
          <p:nvPr/>
        </p:nvSpPr>
        <p:spPr>
          <a:xfrm>
            <a:off x="1590030" y="2268000"/>
            <a:ext cx="1379970" cy="2759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350" spc="-1" dirty="0">
                <a:solidFill>
                  <a:srgbClr val="111111"/>
                </a:solidFill>
                <a:latin typeface="Calibri"/>
              </a:rPr>
              <a:t>Ранняя помощь</a:t>
            </a:r>
            <a:endParaRPr lang="ru-RU" sz="1350" spc="-1" dirty="0">
              <a:solidFill>
                <a:srgbClr val="111111"/>
              </a:solidFill>
              <a:latin typeface="Arial"/>
            </a:endParaRPr>
          </a:p>
        </p:txBody>
      </p:sp>
      <p:sp>
        <p:nvSpPr>
          <p:cNvPr id="159" name="CustomShape 13"/>
          <p:cNvSpPr/>
          <p:nvPr/>
        </p:nvSpPr>
        <p:spPr>
          <a:xfrm rot="10800000" flipV="1">
            <a:off x="3282930" y="2220167"/>
            <a:ext cx="2206734" cy="4836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350" spc="-1" dirty="0">
                <a:solidFill>
                  <a:srgbClr val="111111"/>
                </a:solidFill>
                <a:latin typeface="Calibri"/>
              </a:rPr>
              <a:t>Дошкольное </a:t>
            </a:r>
            <a:endParaRPr lang="ru-RU" sz="1350" spc="-1" dirty="0">
              <a:solidFill>
                <a:srgbClr val="11111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50" spc="-1" dirty="0">
                <a:solidFill>
                  <a:srgbClr val="111111"/>
                </a:solidFill>
                <a:latin typeface="Calibri"/>
              </a:rPr>
              <a:t>образование</a:t>
            </a:r>
            <a:endParaRPr lang="ru-RU" sz="1350" spc="-1" dirty="0">
              <a:solidFill>
                <a:srgbClr val="111111"/>
              </a:solidFill>
              <a:latin typeface="Arial"/>
            </a:endParaRPr>
          </a:p>
        </p:txBody>
      </p:sp>
      <p:sp>
        <p:nvSpPr>
          <p:cNvPr id="160" name="CustomShape 14"/>
          <p:cNvSpPr/>
          <p:nvPr/>
        </p:nvSpPr>
        <p:spPr>
          <a:xfrm>
            <a:off x="4794930" y="2106810"/>
            <a:ext cx="2009070" cy="6914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350" spc="-1">
                <a:solidFill>
                  <a:srgbClr val="111111"/>
                </a:solidFill>
                <a:latin typeface="Calibri"/>
              </a:rPr>
              <a:t>Школьное образование и предпрофессиональная подготовка</a:t>
            </a:r>
            <a:endParaRPr lang="ru-RU" sz="1350" spc="-1">
              <a:solidFill>
                <a:srgbClr val="111111"/>
              </a:solidFill>
              <a:latin typeface="Arial"/>
            </a:endParaRPr>
          </a:p>
        </p:txBody>
      </p:sp>
      <p:sp>
        <p:nvSpPr>
          <p:cNvPr id="161" name="CustomShape 15"/>
          <p:cNvSpPr/>
          <p:nvPr/>
        </p:nvSpPr>
        <p:spPr>
          <a:xfrm>
            <a:off x="6976260" y="1881630"/>
            <a:ext cx="2181330" cy="8991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350" spc="-1">
                <a:solidFill>
                  <a:srgbClr val="111111"/>
                </a:solidFill>
                <a:latin typeface="Calibri"/>
              </a:rPr>
              <a:t>Проф. образование / Трудовая деятельность/ Сопровождаемое проживание</a:t>
            </a:r>
            <a:endParaRPr lang="ru-RU" sz="1350" spc="-1">
              <a:solidFill>
                <a:srgbClr val="111111"/>
              </a:solidFill>
              <a:latin typeface="Arial"/>
            </a:endParaRPr>
          </a:p>
        </p:txBody>
      </p:sp>
      <p:sp>
        <p:nvSpPr>
          <p:cNvPr id="162" name="CustomShape 16"/>
          <p:cNvSpPr/>
          <p:nvPr/>
        </p:nvSpPr>
        <p:spPr>
          <a:xfrm>
            <a:off x="214026" y="3669840"/>
            <a:ext cx="1308690" cy="22974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50" spc="-1" dirty="0">
                <a:solidFill>
                  <a:srgbClr val="0422A7"/>
                </a:solidFill>
                <a:latin typeface="Calibri"/>
              </a:rPr>
              <a:t>МЗ /МСП)</a:t>
            </a:r>
            <a:endParaRPr lang="ru-RU" sz="1050" spc="-1" dirty="0">
              <a:solidFill>
                <a:srgbClr val="0422A7"/>
              </a:solidFill>
              <a:latin typeface="Arial"/>
            </a:endParaRPr>
          </a:p>
        </p:txBody>
      </p:sp>
      <p:sp>
        <p:nvSpPr>
          <p:cNvPr id="163" name="CustomShape 17"/>
          <p:cNvSpPr/>
          <p:nvPr/>
        </p:nvSpPr>
        <p:spPr>
          <a:xfrm>
            <a:off x="1770390" y="3560220"/>
            <a:ext cx="1296000" cy="3913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50" spc="-1" dirty="0">
                <a:solidFill>
                  <a:srgbClr val="0422A7"/>
                </a:solidFill>
                <a:latin typeface="Calibri"/>
              </a:rPr>
              <a:t>МЗ/МО/МСП/Главы </a:t>
            </a:r>
            <a:r>
              <a:rPr lang="ru-RU" sz="1050" spc="-1" dirty="0" err="1">
                <a:solidFill>
                  <a:srgbClr val="0422A7"/>
                </a:solidFill>
                <a:latin typeface="Calibri"/>
              </a:rPr>
              <a:t>мун</a:t>
            </a:r>
            <a:r>
              <a:rPr lang="ru-RU" sz="1050" spc="-1" dirty="0">
                <a:solidFill>
                  <a:srgbClr val="0422A7"/>
                </a:solidFill>
                <a:latin typeface="Calibri"/>
              </a:rPr>
              <a:t>. обр. ( ППМС )</a:t>
            </a:r>
            <a:endParaRPr lang="ru-RU" sz="1050" spc="-1" dirty="0">
              <a:solidFill>
                <a:srgbClr val="0422A7"/>
              </a:solidFill>
              <a:latin typeface="Arial"/>
            </a:endParaRPr>
          </a:p>
        </p:txBody>
      </p:sp>
      <p:sp>
        <p:nvSpPr>
          <p:cNvPr id="164" name="CustomShape 18"/>
          <p:cNvSpPr/>
          <p:nvPr/>
        </p:nvSpPr>
        <p:spPr>
          <a:xfrm>
            <a:off x="3043170" y="3553740"/>
            <a:ext cx="3246902" cy="2759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350" spc="-1" dirty="0">
                <a:solidFill>
                  <a:srgbClr val="0422A7"/>
                </a:solidFill>
                <a:latin typeface="Calibri"/>
              </a:rPr>
              <a:t>Министерство образования/МСП</a:t>
            </a:r>
            <a:endParaRPr lang="ru-RU" sz="1350" spc="-1" dirty="0">
              <a:solidFill>
                <a:srgbClr val="0422A7"/>
              </a:solidFill>
              <a:latin typeface="Arial"/>
            </a:endParaRPr>
          </a:p>
        </p:txBody>
      </p:sp>
      <p:sp>
        <p:nvSpPr>
          <p:cNvPr id="165" name="CustomShape 19"/>
          <p:cNvSpPr/>
          <p:nvPr/>
        </p:nvSpPr>
        <p:spPr>
          <a:xfrm>
            <a:off x="6976260" y="3521070"/>
            <a:ext cx="2060370" cy="3913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50" spc="-1" dirty="0">
                <a:solidFill>
                  <a:srgbClr val="0422A7"/>
                </a:solidFill>
                <a:latin typeface="Calibri"/>
              </a:rPr>
              <a:t>МО/МСП/</a:t>
            </a:r>
            <a:endParaRPr lang="ru-RU" sz="1050" spc="-1" dirty="0">
              <a:solidFill>
                <a:srgbClr val="0422A7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050" spc="-1" dirty="0">
                <a:solidFill>
                  <a:srgbClr val="0422A7"/>
                </a:solidFill>
                <a:latin typeface="Calibri"/>
              </a:rPr>
              <a:t>Центры трудовой занятости</a:t>
            </a:r>
            <a:endParaRPr lang="ru-RU" sz="1050" spc="-1" dirty="0">
              <a:solidFill>
                <a:srgbClr val="0422A7"/>
              </a:solidFill>
              <a:latin typeface="Arial"/>
            </a:endParaRPr>
          </a:p>
        </p:txBody>
      </p:sp>
      <p:sp>
        <p:nvSpPr>
          <p:cNvPr id="166" name="CustomShape 20"/>
          <p:cNvSpPr/>
          <p:nvPr/>
        </p:nvSpPr>
        <p:spPr>
          <a:xfrm>
            <a:off x="54270" y="4747023"/>
            <a:ext cx="1602450" cy="15224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Calibri"/>
              </a:rPr>
              <a:t>-Кол-во детей декретированного возраста, охваченных скринингом = 100%</a:t>
            </a:r>
          </a:p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Calibri"/>
              </a:rPr>
              <a:t>-Кол-во детей с выявленными РАС, внесенных в реестр = 100</a:t>
            </a:r>
            <a:r>
              <a:rPr lang="en-US" sz="1050" spc="-1" dirty="0">
                <a:solidFill>
                  <a:srgbClr val="000000"/>
                </a:solidFill>
                <a:latin typeface="Calibri"/>
              </a:rPr>
              <a:t>%</a:t>
            </a:r>
            <a:endParaRPr lang="ru-RU" sz="105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050" spc="-1" dirty="0">
              <a:latin typeface="Arial"/>
            </a:endParaRPr>
          </a:p>
        </p:txBody>
      </p:sp>
      <p:sp>
        <p:nvSpPr>
          <p:cNvPr id="167" name="CustomShape 21"/>
          <p:cNvSpPr/>
          <p:nvPr/>
        </p:nvSpPr>
        <p:spPr>
          <a:xfrm>
            <a:off x="1659960" y="4631606"/>
            <a:ext cx="1304910" cy="10838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endParaRPr lang="ru-RU" sz="135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Calibri"/>
              </a:rPr>
              <a:t>-Кол-во  детей, охваченных услугами РП = 100% от выявленной группы риска</a:t>
            </a:r>
            <a:endParaRPr lang="ru-RU" sz="1050" spc="-1" dirty="0">
              <a:latin typeface="Arial"/>
            </a:endParaRPr>
          </a:p>
        </p:txBody>
      </p:sp>
      <p:sp>
        <p:nvSpPr>
          <p:cNvPr id="168" name="CustomShape 22"/>
          <p:cNvSpPr/>
          <p:nvPr/>
        </p:nvSpPr>
        <p:spPr>
          <a:xfrm>
            <a:off x="3087450" y="4856683"/>
            <a:ext cx="1695330" cy="876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Calibri"/>
              </a:rPr>
              <a:t>-Кол-во детей с РАС, обучающихся по АООП в группах  компенсирующей и  комбинированной направленности</a:t>
            </a:r>
            <a:endParaRPr lang="ru-RU" sz="1050" spc="-1" dirty="0">
              <a:latin typeface="Arial"/>
            </a:endParaRPr>
          </a:p>
        </p:txBody>
      </p:sp>
      <p:sp>
        <p:nvSpPr>
          <p:cNvPr id="169" name="CustomShape 23"/>
          <p:cNvSpPr/>
          <p:nvPr/>
        </p:nvSpPr>
        <p:spPr>
          <a:xfrm>
            <a:off x="4815450" y="4636415"/>
            <a:ext cx="2160540" cy="1199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Calibri"/>
              </a:rPr>
              <a:t>-Кол-во детей с РАС, обучающихся по АООП в ресурсных и автономных классах</a:t>
            </a:r>
          </a:p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Calibri"/>
              </a:rPr>
              <a:t>-Кол-во детей и подростков с РАС, прошедших обучение по программам проф. подготовки, программам соц. адаптации</a:t>
            </a:r>
            <a:endParaRPr lang="ru-RU" sz="1050" spc="-1" dirty="0">
              <a:latin typeface="Arial"/>
            </a:endParaRPr>
          </a:p>
        </p:txBody>
      </p:sp>
      <p:sp>
        <p:nvSpPr>
          <p:cNvPr id="170" name="CustomShape 24"/>
          <p:cNvSpPr/>
          <p:nvPr/>
        </p:nvSpPr>
        <p:spPr>
          <a:xfrm>
            <a:off x="7140690" y="3951545"/>
            <a:ext cx="1977210" cy="21687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Calibri"/>
              </a:rPr>
              <a:t>-Кол-во людей с РАС, обучающихся в  колледжах, </a:t>
            </a:r>
            <a:r>
              <a:rPr lang="ru-RU" sz="1050" spc="-1" dirty="0" err="1">
                <a:solidFill>
                  <a:srgbClr val="000000"/>
                </a:solidFill>
                <a:latin typeface="Calibri"/>
              </a:rPr>
              <a:t>СУЗах</a:t>
            </a:r>
            <a:r>
              <a:rPr lang="ru-RU" sz="1050" spc="-1" dirty="0">
                <a:solidFill>
                  <a:srgbClr val="000000"/>
                </a:solidFill>
                <a:latin typeface="Calibri"/>
              </a:rPr>
              <a:t> и ВУЗах;</a:t>
            </a:r>
            <a:endParaRPr lang="ru-RU" sz="105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Calibri"/>
              </a:rPr>
              <a:t>-Кол-во профессиональных образовательных учреждений, в которых созданы условия для обучения людей с РАС</a:t>
            </a:r>
            <a:endParaRPr lang="ru-RU" sz="105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Calibri"/>
              </a:rPr>
              <a:t>-Кол-во трудоустроенных с РАС</a:t>
            </a:r>
          </a:p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Calibri"/>
              </a:rPr>
              <a:t>- Кол-во людей с РАС, включенных в систему поддерживаемого трудоустройства, сопровождаемого проживания</a:t>
            </a:r>
            <a:endParaRPr lang="ru-RU" sz="1050" spc="-1" dirty="0">
              <a:latin typeface="Arial"/>
            </a:endParaRPr>
          </a:p>
        </p:txBody>
      </p:sp>
      <p:sp>
        <p:nvSpPr>
          <p:cNvPr id="171" name="CustomShape 25"/>
          <p:cNvSpPr/>
          <p:nvPr/>
        </p:nvSpPr>
        <p:spPr>
          <a:xfrm>
            <a:off x="324000" y="2796660"/>
            <a:ext cx="2754000" cy="2759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350" spc="-1" dirty="0">
                <a:solidFill>
                  <a:srgbClr val="000000"/>
                </a:solidFill>
                <a:latin typeface="Calibri"/>
              </a:rPr>
              <a:t>1,5- 2,5 года                    3 года</a:t>
            </a:r>
            <a:endParaRPr lang="ru-RU" sz="1350" spc="-1" dirty="0">
              <a:latin typeface="Arial"/>
            </a:endParaRPr>
          </a:p>
        </p:txBody>
      </p:sp>
      <p:pic>
        <p:nvPicPr>
          <p:cNvPr id="172" name="Объект 12" descr="Младенец контур"/>
          <p:cNvPicPr/>
          <p:nvPr/>
        </p:nvPicPr>
        <p:blipFill>
          <a:blip r:embed="rId6"/>
          <a:stretch/>
        </p:blipFill>
        <p:spPr>
          <a:xfrm>
            <a:off x="1758780" y="2802901"/>
            <a:ext cx="327510" cy="327510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3938010310"/>
              </p:ext>
            </p:extLst>
          </p:nvPr>
        </p:nvGraphicFramePr>
        <p:xfrm>
          <a:off x="147531" y="421857"/>
          <a:ext cx="8367459" cy="1074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3" name="CustomShape 26"/>
          <p:cNvSpPr/>
          <p:nvPr/>
        </p:nvSpPr>
        <p:spPr>
          <a:xfrm rot="600">
            <a:off x="178720" y="3232652"/>
            <a:ext cx="2393280" cy="275908"/>
          </a:xfrm>
          <a:prstGeom prst="rect">
            <a:avLst/>
          </a:prstGeom>
          <a:solidFill>
            <a:srgbClr val="729FCF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67500" tIns="33750" rIns="67500" bIns="337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350" b="1" spc="-1" dirty="0">
                <a:solidFill>
                  <a:srgbClr val="FFFFFF"/>
                </a:solidFill>
                <a:latin typeface="Calibri"/>
              </a:rPr>
              <a:t>Исполнители</a:t>
            </a:r>
            <a:endParaRPr lang="ru-RU" sz="1350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">
            <a:extLst>
              <a:ext uri="{FF2B5EF4-FFF2-40B4-BE49-F238E27FC236}">
                <a16:creationId xmlns:a16="http://schemas.microsoft.com/office/drawing/2014/main" id="{1BAC5F93-7EC9-224E-936C-2C4448467866}"/>
              </a:ext>
            </a:extLst>
          </p:cNvPr>
          <p:cNvPicPr>
            <a:picLocks/>
          </p:cNvPicPr>
          <p:nvPr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2733" t="35195" r="22733" b="10272"/>
          <a:stretch>
            <a:fillRect/>
          </a:stretch>
        </p:blipFill>
        <p:spPr>
          <a:xfrm rot="10800000">
            <a:off x="-1" y="692696"/>
            <a:ext cx="9157394" cy="5703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9F5067-20F9-CB4A-A369-D5C0A1A54B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952" y="1128223"/>
            <a:ext cx="1983296" cy="3907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BF995B-D256-7446-81A8-6225659489C8}"/>
              </a:ext>
            </a:extLst>
          </p:cNvPr>
          <p:cNvSpPr txBox="1"/>
          <p:nvPr/>
        </p:nvSpPr>
        <p:spPr>
          <a:xfrm>
            <a:off x="467544" y="1057309"/>
            <a:ext cx="5806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Методическое пособие «Система комплексного сопровождения людей с расстройствами аутистического спектра»</a:t>
            </a:r>
            <a:endParaRPr lang="ru-RU" sz="1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C61275-B1C3-5D44-9859-F6785049008F}"/>
              </a:ext>
            </a:extLst>
          </p:cNvPr>
          <p:cNvSpPr txBox="1"/>
          <p:nvPr/>
        </p:nvSpPr>
        <p:spPr>
          <a:xfrm>
            <a:off x="395536" y="1980639"/>
            <a:ext cx="5522312" cy="460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ru-RU" sz="16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600" dirty="0">
                <a:ea typeface="Verdana" panose="020B0604030504040204" pitchFamily="34" charset="0"/>
                <a:cs typeface="Verdana" panose="020B0604030504040204" pitchFamily="34" charset="0"/>
              </a:rPr>
              <a:t>Разработана дорожная карта для регионов ПФО по мероприятиям организации и реализации системы комплексного сопровождения людей с РАС и другими ментальными нарушениями</a:t>
            </a:r>
          </a:p>
          <a:p>
            <a:pPr>
              <a:lnSpc>
                <a:spcPct val="90000"/>
              </a:lnSpc>
            </a:pPr>
            <a:endParaRPr lang="ru-RU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ru-RU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600" b="1" dirty="0"/>
              <a:t>П. 1.8. Создание в регионе единой площадки подготовки специалистов </a:t>
            </a:r>
            <a:r>
              <a:rPr lang="ru-RU" sz="1600" dirty="0"/>
              <a:t>по сопровождению и взаимодействию с людьми с РАС и другими ментальными нарушениями – важнейший элемент системы комплексного сопровождения</a:t>
            </a:r>
          </a:p>
          <a:p>
            <a:pPr>
              <a:lnSpc>
                <a:spcPct val="90000"/>
              </a:lnSpc>
            </a:pPr>
            <a:endParaRPr lang="ru-RU" sz="1600" dirty="0"/>
          </a:p>
          <a:p>
            <a:pPr>
              <a:lnSpc>
                <a:spcPct val="90000"/>
              </a:lnSpc>
            </a:pPr>
            <a:endParaRPr lang="ru-RU" sz="1600" dirty="0"/>
          </a:p>
          <a:p>
            <a:pPr>
              <a:lnSpc>
                <a:spcPct val="90000"/>
              </a:lnSpc>
            </a:pPr>
            <a:endParaRPr lang="ru-RU" sz="1600" dirty="0"/>
          </a:p>
          <a:p>
            <a:pPr>
              <a:lnSpc>
                <a:spcPct val="90000"/>
              </a:lnSpc>
            </a:pPr>
            <a:endParaRPr lang="ru-RU" sz="1600" dirty="0"/>
          </a:p>
          <a:p>
            <a:pPr>
              <a:lnSpc>
                <a:spcPct val="90000"/>
              </a:lnSpc>
            </a:pPr>
            <a:endParaRPr lang="ru-RU" sz="1600" dirty="0"/>
          </a:p>
          <a:p>
            <a:pPr>
              <a:lnSpc>
                <a:spcPct val="90000"/>
              </a:lnSpc>
            </a:pPr>
            <a:r>
              <a:rPr lang="ru-RU" sz="1600" dirty="0"/>
              <a:t>Важно! обязательное включение в образовательную площадку региональные и федеральные высшие учебные заведения, Институты развития образования </a:t>
            </a:r>
          </a:p>
          <a:p>
            <a:pPr>
              <a:lnSpc>
                <a:spcPct val="90000"/>
              </a:lnSpc>
            </a:pPr>
            <a:endParaRPr lang="ru-RU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41C377D-6965-D94E-998D-E88409853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747" y="1912104"/>
            <a:ext cx="2803501" cy="3033792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CCD8A4-0172-874A-A5AC-8DB9A56CDED4}"/>
              </a:ext>
            </a:extLst>
          </p:cNvPr>
          <p:cNvSpPr txBox="1"/>
          <p:nvPr/>
        </p:nvSpPr>
        <p:spPr>
          <a:xfrm>
            <a:off x="6038747" y="5229200"/>
            <a:ext cx="299774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200" i="1" dirty="0"/>
              <a:t>ФГБОУ ВО « ПИМУ» Минздрава России совместно с совместно с ФГБОУ ВО « Нижегородский государственный педагогический университет </a:t>
            </a:r>
            <a:r>
              <a:rPr lang="ru-RU" sz="1200" i="1" dirty="0" err="1"/>
              <a:t>им.Козьмы</a:t>
            </a:r>
            <a:r>
              <a:rPr lang="ru-RU" sz="1200" i="1" dirty="0"/>
              <a:t> Минина» </a:t>
            </a:r>
          </a:p>
          <a:p>
            <a:pPr>
              <a:lnSpc>
                <a:spcPct val="90000"/>
              </a:lnSpc>
            </a:pPr>
            <a:endParaRPr lang="ru-RU" sz="1200" i="1" dirty="0"/>
          </a:p>
          <a:p>
            <a:pPr>
              <a:lnSpc>
                <a:spcPct val="90000"/>
              </a:lnSpc>
            </a:pPr>
            <a:r>
              <a:rPr lang="en" sz="1200" b="1" dirty="0"/>
              <a:t>https://</a:t>
            </a:r>
            <a:r>
              <a:rPr lang="en" sz="1200" b="1" dirty="0" err="1"/>
              <a:t>mentalpfo.ru</a:t>
            </a:r>
            <a:endParaRPr lang="ru-RU" sz="1200" b="1" dirty="0"/>
          </a:p>
          <a:p>
            <a:pPr>
              <a:lnSpc>
                <a:spcPct val="90000"/>
              </a:lnSpc>
            </a:pPr>
            <a:endParaRPr lang="ru-RU" sz="1200" i="1" dirty="0"/>
          </a:p>
        </p:txBody>
      </p:sp>
      <p:sp>
        <p:nvSpPr>
          <p:cNvPr id="8" name="Стрелка вниз 7">
            <a:extLst>
              <a:ext uri="{FF2B5EF4-FFF2-40B4-BE49-F238E27FC236}">
                <a16:creationId xmlns:a16="http://schemas.microsoft.com/office/drawing/2014/main" id="{F537A22F-8B17-2E4A-B2CB-A7A50B92E5E7}"/>
              </a:ext>
            </a:extLst>
          </p:cNvPr>
          <p:cNvSpPr/>
          <p:nvPr/>
        </p:nvSpPr>
        <p:spPr>
          <a:xfrm>
            <a:off x="2771800" y="3212976"/>
            <a:ext cx="144016" cy="288032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569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Изображение" descr="Изображение">
            <a:extLst>
              <a:ext uri="{FF2B5EF4-FFF2-40B4-BE49-F238E27FC236}">
                <a16:creationId xmlns:a16="http://schemas.microsoft.com/office/drawing/2014/main" id="{C4C6DBCE-5DE9-6B4D-B635-D8BCB274DB99}"/>
              </a:ext>
            </a:extLst>
          </p:cNvPr>
          <p:cNvPicPr>
            <a:picLocks/>
          </p:cNvPicPr>
          <p:nvPr/>
        </p:nvPicPr>
        <p:blipFill>
          <a:blip r:embed="rId3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2733" t="35195" r="22733" b="10272"/>
          <a:stretch>
            <a:fillRect/>
          </a:stretch>
        </p:blipFill>
        <p:spPr>
          <a:xfrm rot="10800000">
            <a:off x="0" y="802657"/>
            <a:ext cx="9144000" cy="515988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E06B729-E5BD-384B-9D8B-D41731470697}"/>
              </a:ext>
            </a:extLst>
          </p:cNvPr>
          <p:cNvSpPr txBox="1"/>
          <p:nvPr/>
        </p:nvSpPr>
        <p:spPr>
          <a:xfrm>
            <a:off x="682966" y="2880139"/>
            <a:ext cx="321208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ru-RU" sz="1050" spc="-1" dirty="0">
                <a:solidFill>
                  <a:schemeClr val="tx2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 pitchFamily="34" charset="0"/>
                <a:cs typeface="Arial" pitchFamily="34" charset="0"/>
              </a:rPr>
              <a:t>Семинар « Раннее выявление детей с РАС» - обучено  </a:t>
            </a:r>
            <a:r>
              <a:rPr lang="ru-RU" sz="1050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" pitchFamily="34" charset="0"/>
                <a:cs typeface="Arial" pitchFamily="34" charset="0"/>
              </a:rPr>
              <a:t>371 педиатров и неврологов</a:t>
            </a:r>
            <a:endParaRPr lang="ru-RU" sz="1050" dirty="0">
              <a:solidFill>
                <a:prstClr val="black"/>
              </a:solidFill>
              <a:latin typeface="Gramatika Light" panose="00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7BDA078-4A8E-AE4A-80AC-DDEAB78D60C1}"/>
              </a:ext>
            </a:extLst>
          </p:cNvPr>
          <p:cNvSpPr txBox="1"/>
          <p:nvPr/>
        </p:nvSpPr>
        <p:spPr>
          <a:xfrm>
            <a:off x="225492" y="1147185"/>
            <a:ext cx="58681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Образовательные программы ПИМУ, реализованные в Нижегородском регионе</a:t>
            </a:r>
          </a:p>
          <a:p>
            <a:pPr>
              <a:defRPr/>
            </a:pPr>
            <a:endParaRPr lang="ru-RU" b="1" dirty="0">
              <a:solidFill>
                <a:schemeClr val="accent6"/>
              </a:solidFill>
              <a:latin typeface="Gramatika Medium" panose="000006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EF8F194-ADA1-1C4B-AEA7-9A19F3DF2E15}"/>
              </a:ext>
            </a:extLst>
          </p:cNvPr>
          <p:cNvSpPr txBox="1"/>
          <p:nvPr/>
        </p:nvSpPr>
        <p:spPr>
          <a:xfrm>
            <a:off x="204060" y="2256770"/>
            <a:ext cx="3212081" cy="479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ru-RU" sz="1050" b="1" dirty="0">
                <a:solidFill>
                  <a:srgbClr val="305EB1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Сроки реализации: 2019г. – 2020г.</a:t>
            </a:r>
          </a:p>
          <a:p>
            <a:pPr>
              <a:spcAft>
                <a:spcPts val="450"/>
              </a:spcAft>
              <a:defRPr/>
            </a:pPr>
            <a:endParaRPr lang="ru-RU" sz="1050" dirty="0">
              <a:solidFill>
                <a:prstClr val="black"/>
              </a:solidFill>
              <a:latin typeface="Gramatika Light" panose="00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B573D3-A1AB-AD4C-B071-05D00CB3345A}"/>
              </a:ext>
            </a:extLst>
          </p:cNvPr>
          <p:cNvSpPr txBox="1"/>
          <p:nvPr/>
        </p:nvSpPr>
        <p:spPr>
          <a:xfrm>
            <a:off x="4026905" y="3382598"/>
            <a:ext cx="4073487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/>
              <a:t>Программы профессиональной переподготовки 1080ч и повышения квалификации 144ч по клинической психологии – всего с 2020г </a:t>
            </a:r>
            <a:r>
              <a:rPr lang="ru-RU" sz="1050" dirty="0">
                <a:solidFill>
                  <a:srgbClr val="FF0000"/>
                </a:solidFill>
              </a:rPr>
              <a:t>обучено 64 специалиста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41B07A2-BA01-8149-9047-3464E0BDE8C7}"/>
              </a:ext>
            </a:extLst>
          </p:cNvPr>
          <p:cNvSpPr txBox="1"/>
          <p:nvPr/>
        </p:nvSpPr>
        <p:spPr>
          <a:xfrm>
            <a:off x="225493" y="3382599"/>
            <a:ext cx="333839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7194" indent="-135731">
              <a:spcAft>
                <a:spcPts val="900"/>
              </a:spcAft>
            </a:pPr>
            <a:r>
              <a:rPr lang="ru-RU" sz="1050" spc="-1" dirty="0">
                <a:solidFill>
                  <a:schemeClr val="tx2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 pitchFamily="34" charset="0"/>
                <a:cs typeface="Arial" pitchFamily="34" charset="0"/>
              </a:rPr>
              <a:t>     Обучающий курс для психиатров  «</a:t>
            </a:r>
            <a:r>
              <a:rPr lang="ru-RU" sz="1050" spc="-1" dirty="0" err="1">
                <a:solidFill>
                  <a:schemeClr val="tx2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 pitchFamily="34" charset="0"/>
                <a:cs typeface="Arial" pitchFamily="34" charset="0"/>
              </a:rPr>
              <a:t>Современнные</a:t>
            </a:r>
            <a:r>
              <a:rPr lang="ru-RU" sz="1050" spc="-1" dirty="0">
                <a:solidFill>
                  <a:schemeClr val="tx2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 pitchFamily="34" charset="0"/>
                <a:cs typeface="Arial" pitchFamily="34" charset="0"/>
              </a:rPr>
              <a:t> подходы к диагностике и  лечению детского аутизма»   – обучено </a:t>
            </a:r>
            <a:r>
              <a:rPr lang="ru-RU" sz="1050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" pitchFamily="34" charset="0"/>
                <a:cs typeface="Arial" pitchFamily="34" charset="0"/>
              </a:rPr>
              <a:t>24 врача - психиатра.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9344AC3-8575-1A42-A71C-8204537EB179}"/>
              </a:ext>
            </a:extLst>
          </p:cNvPr>
          <p:cNvSpPr txBox="1"/>
          <p:nvPr/>
        </p:nvSpPr>
        <p:spPr>
          <a:xfrm>
            <a:off x="3630914" y="2736388"/>
            <a:ext cx="468550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7194" indent="-135731">
              <a:spcAft>
                <a:spcPts val="900"/>
              </a:spcAft>
            </a:pPr>
            <a:r>
              <a:rPr lang="ru-RU" sz="1050" dirty="0"/>
              <a:t>    Курс повышения квалификации для стоматологов « Особенности стоматологического сопровождения детей с РАС» - </a:t>
            </a:r>
            <a:r>
              <a:rPr lang="ru-RU" sz="1050" dirty="0">
                <a:solidFill>
                  <a:srgbClr val="FF0000"/>
                </a:solidFill>
              </a:rPr>
              <a:t>обучено 17 врачей </a:t>
            </a:r>
            <a:endParaRPr lang="ru-RU" sz="1050" b="1" spc="-1" dirty="0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D7816CD-177E-284F-8C43-FBCC69B302C9}"/>
              </a:ext>
            </a:extLst>
          </p:cNvPr>
          <p:cNvSpPr txBox="1"/>
          <p:nvPr/>
        </p:nvSpPr>
        <p:spPr>
          <a:xfrm>
            <a:off x="3630914" y="4161131"/>
            <a:ext cx="456442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7194" indent="-135731">
              <a:spcAft>
                <a:spcPts val="900"/>
              </a:spcAft>
              <a:buClr>
                <a:srgbClr val="10243E"/>
              </a:buClr>
            </a:pPr>
            <a:r>
              <a:rPr lang="ru-RU" sz="1050" dirty="0"/>
              <a:t>    Дополнительные общеобразовательные программы для психологов, дефектологов, логопедов и др. специалистов, работающих с детьми с РАС - </a:t>
            </a:r>
            <a:r>
              <a:rPr lang="ru-RU" sz="1050" dirty="0">
                <a:solidFill>
                  <a:srgbClr val="FF0000"/>
                </a:solidFill>
              </a:rPr>
              <a:t>всего обучено 85 специалистов</a:t>
            </a:r>
          </a:p>
        </p:txBody>
      </p:sp>
      <p:sp>
        <p:nvSpPr>
          <p:cNvPr id="38" name="object 42">
            <a:extLst>
              <a:ext uri="{FF2B5EF4-FFF2-40B4-BE49-F238E27FC236}">
                <a16:creationId xmlns:a16="http://schemas.microsoft.com/office/drawing/2014/main" id="{705159D0-5457-8641-B044-5946512E90D0}"/>
              </a:ext>
            </a:extLst>
          </p:cNvPr>
          <p:cNvSpPr/>
          <p:nvPr/>
        </p:nvSpPr>
        <p:spPr>
          <a:xfrm>
            <a:off x="351008" y="2843960"/>
            <a:ext cx="287830" cy="297210"/>
          </a:xfrm>
          <a:custGeom>
            <a:avLst/>
            <a:gdLst/>
            <a:ahLst/>
            <a:cxnLst/>
            <a:rect l="l" t="t" r="r" b="b"/>
            <a:pathLst>
              <a:path w="576580" h="576579">
                <a:moveTo>
                  <a:pt x="0" y="288036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3" y="117902"/>
                </a:lnTo>
                <a:lnTo>
                  <a:pt x="84362" y="84343"/>
                </a:lnTo>
                <a:lnTo>
                  <a:pt x="117924" y="55558"/>
                </a:lnTo>
                <a:lnTo>
                  <a:pt x="155665" y="32140"/>
                </a:lnTo>
                <a:lnTo>
                  <a:pt x="196993" y="14679"/>
                </a:lnTo>
                <a:lnTo>
                  <a:pt x="241314" y="3768"/>
                </a:lnTo>
                <a:lnTo>
                  <a:pt x="288036" y="0"/>
                </a:lnTo>
                <a:lnTo>
                  <a:pt x="334757" y="3768"/>
                </a:lnTo>
                <a:lnTo>
                  <a:pt x="379078" y="14679"/>
                </a:lnTo>
                <a:lnTo>
                  <a:pt x="420406" y="32140"/>
                </a:lnTo>
                <a:lnTo>
                  <a:pt x="458147" y="55558"/>
                </a:lnTo>
                <a:lnTo>
                  <a:pt x="491709" y="84343"/>
                </a:lnTo>
                <a:lnTo>
                  <a:pt x="520498" y="117902"/>
                </a:lnTo>
                <a:lnTo>
                  <a:pt x="543922" y="155643"/>
                </a:lnTo>
                <a:lnTo>
                  <a:pt x="561387" y="196973"/>
                </a:lnTo>
                <a:lnTo>
                  <a:pt x="572302" y="241302"/>
                </a:lnTo>
                <a:lnTo>
                  <a:pt x="576072" y="288036"/>
                </a:lnTo>
                <a:lnTo>
                  <a:pt x="572302" y="334769"/>
                </a:lnTo>
                <a:lnTo>
                  <a:pt x="561387" y="379098"/>
                </a:lnTo>
                <a:lnTo>
                  <a:pt x="543922" y="420428"/>
                </a:lnTo>
                <a:lnTo>
                  <a:pt x="520498" y="458169"/>
                </a:lnTo>
                <a:lnTo>
                  <a:pt x="491709" y="491728"/>
                </a:lnTo>
                <a:lnTo>
                  <a:pt x="458147" y="520513"/>
                </a:lnTo>
                <a:lnTo>
                  <a:pt x="420406" y="543931"/>
                </a:lnTo>
                <a:lnTo>
                  <a:pt x="379078" y="561392"/>
                </a:lnTo>
                <a:lnTo>
                  <a:pt x="334757" y="572303"/>
                </a:lnTo>
                <a:lnTo>
                  <a:pt x="288036" y="576072"/>
                </a:lnTo>
                <a:lnTo>
                  <a:pt x="241314" y="572303"/>
                </a:lnTo>
                <a:lnTo>
                  <a:pt x="196993" y="561392"/>
                </a:lnTo>
                <a:lnTo>
                  <a:pt x="155665" y="543931"/>
                </a:lnTo>
                <a:lnTo>
                  <a:pt x="117924" y="520513"/>
                </a:lnTo>
                <a:lnTo>
                  <a:pt x="84362" y="491728"/>
                </a:lnTo>
                <a:lnTo>
                  <a:pt x="55573" y="458169"/>
                </a:lnTo>
                <a:lnTo>
                  <a:pt x="32149" y="420428"/>
                </a:lnTo>
                <a:lnTo>
                  <a:pt x="14684" y="379098"/>
                </a:lnTo>
                <a:lnTo>
                  <a:pt x="3769" y="334769"/>
                </a:lnTo>
                <a:lnTo>
                  <a:pt x="0" y="28803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39" name="object 97">
            <a:extLst>
              <a:ext uri="{FF2B5EF4-FFF2-40B4-BE49-F238E27FC236}">
                <a16:creationId xmlns:a16="http://schemas.microsoft.com/office/drawing/2014/main" id="{FD35A687-1DFC-244D-8E16-A8F3B7FAF14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5136" y="2890676"/>
            <a:ext cx="197804" cy="204250"/>
          </a:xfrm>
          <a:prstGeom prst="rect">
            <a:avLst/>
          </a:prstGeom>
        </p:spPr>
      </p:pic>
      <p:sp>
        <p:nvSpPr>
          <p:cNvPr id="40" name="object 42">
            <a:extLst>
              <a:ext uri="{FF2B5EF4-FFF2-40B4-BE49-F238E27FC236}">
                <a16:creationId xmlns:a16="http://schemas.microsoft.com/office/drawing/2014/main" id="{D2DFB291-7B61-EE4B-A67D-694CFC013069}"/>
              </a:ext>
            </a:extLst>
          </p:cNvPr>
          <p:cNvSpPr/>
          <p:nvPr/>
        </p:nvSpPr>
        <p:spPr>
          <a:xfrm>
            <a:off x="351008" y="3410561"/>
            <a:ext cx="287830" cy="297210"/>
          </a:xfrm>
          <a:custGeom>
            <a:avLst/>
            <a:gdLst/>
            <a:ahLst/>
            <a:cxnLst/>
            <a:rect l="l" t="t" r="r" b="b"/>
            <a:pathLst>
              <a:path w="576580" h="576579">
                <a:moveTo>
                  <a:pt x="0" y="288036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3" y="117902"/>
                </a:lnTo>
                <a:lnTo>
                  <a:pt x="84362" y="84343"/>
                </a:lnTo>
                <a:lnTo>
                  <a:pt x="117924" y="55558"/>
                </a:lnTo>
                <a:lnTo>
                  <a:pt x="155665" y="32140"/>
                </a:lnTo>
                <a:lnTo>
                  <a:pt x="196993" y="14679"/>
                </a:lnTo>
                <a:lnTo>
                  <a:pt x="241314" y="3768"/>
                </a:lnTo>
                <a:lnTo>
                  <a:pt x="288036" y="0"/>
                </a:lnTo>
                <a:lnTo>
                  <a:pt x="334757" y="3768"/>
                </a:lnTo>
                <a:lnTo>
                  <a:pt x="379078" y="14679"/>
                </a:lnTo>
                <a:lnTo>
                  <a:pt x="420406" y="32140"/>
                </a:lnTo>
                <a:lnTo>
                  <a:pt x="458147" y="55558"/>
                </a:lnTo>
                <a:lnTo>
                  <a:pt x="491709" y="84343"/>
                </a:lnTo>
                <a:lnTo>
                  <a:pt x="520498" y="117902"/>
                </a:lnTo>
                <a:lnTo>
                  <a:pt x="543922" y="155643"/>
                </a:lnTo>
                <a:lnTo>
                  <a:pt x="561387" y="196973"/>
                </a:lnTo>
                <a:lnTo>
                  <a:pt x="572302" y="241302"/>
                </a:lnTo>
                <a:lnTo>
                  <a:pt x="576072" y="288036"/>
                </a:lnTo>
                <a:lnTo>
                  <a:pt x="572302" y="334769"/>
                </a:lnTo>
                <a:lnTo>
                  <a:pt x="561387" y="379098"/>
                </a:lnTo>
                <a:lnTo>
                  <a:pt x="543922" y="420428"/>
                </a:lnTo>
                <a:lnTo>
                  <a:pt x="520498" y="458169"/>
                </a:lnTo>
                <a:lnTo>
                  <a:pt x="491709" y="491728"/>
                </a:lnTo>
                <a:lnTo>
                  <a:pt x="458147" y="520513"/>
                </a:lnTo>
                <a:lnTo>
                  <a:pt x="420406" y="543931"/>
                </a:lnTo>
                <a:lnTo>
                  <a:pt x="379078" y="561392"/>
                </a:lnTo>
                <a:lnTo>
                  <a:pt x="334757" y="572303"/>
                </a:lnTo>
                <a:lnTo>
                  <a:pt x="288036" y="576072"/>
                </a:lnTo>
                <a:lnTo>
                  <a:pt x="241314" y="572303"/>
                </a:lnTo>
                <a:lnTo>
                  <a:pt x="196993" y="561392"/>
                </a:lnTo>
                <a:lnTo>
                  <a:pt x="155665" y="543931"/>
                </a:lnTo>
                <a:lnTo>
                  <a:pt x="117924" y="520513"/>
                </a:lnTo>
                <a:lnTo>
                  <a:pt x="84362" y="491728"/>
                </a:lnTo>
                <a:lnTo>
                  <a:pt x="55573" y="458169"/>
                </a:lnTo>
                <a:lnTo>
                  <a:pt x="32149" y="420428"/>
                </a:lnTo>
                <a:lnTo>
                  <a:pt x="14684" y="379098"/>
                </a:lnTo>
                <a:lnTo>
                  <a:pt x="3769" y="334769"/>
                </a:lnTo>
                <a:lnTo>
                  <a:pt x="0" y="28803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1" name="object 97">
            <a:extLst>
              <a:ext uri="{FF2B5EF4-FFF2-40B4-BE49-F238E27FC236}">
                <a16:creationId xmlns:a16="http://schemas.microsoft.com/office/drawing/2014/main" id="{EE2BE4E2-BF9E-A144-AD02-D9969F92272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5136" y="3457277"/>
            <a:ext cx="197804" cy="204250"/>
          </a:xfrm>
          <a:prstGeom prst="rect">
            <a:avLst/>
          </a:prstGeom>
        </p:spPr>
      </p:pic>
      <p:sp>
        <p:nvSpPr>
          <p:cNvPr id="42" name="object 42">
            <a:extLst>
              <a:ext uri="{FF2B5EF4-FFF2-40B4-BE49-F238E27FC236}">
                <a16:creationId xmlns:a16="http://schemas.microsoft.com/office/drawing/2014/main" id="{51EB4437-DC9F-804F-9F78-E9B068FF0152}"/>
              </a:ext>
            </a:extLst>
          </p:cNvPr>
          <p:cNvSpPr/>
          <p:nvPr/>
        </p:nvSpPr>
        <p:spPr>
          <a:xfrm>
            <a:off x="3694614" y="2843960"/>
            <a:ext cx="287830" cy="297210"/>
          </a:xfrm>
          <a:custGeom>
            <a:avLst/>
            <a:gdLst/>
            <a:ahLst/>
            <a:cxnLst/>
            <a:rect l="l" t="t" r="r" b="b"/>
            <a:pathLst>
              <a:path w="576580" h="576579">
                <a:moveTo>
                  <a:pt x="0" y="288036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3" y="117902"/>
                </a:lnTo>
                <a:lnTo>
                  <a:pt x="84362" y="84343"/>
                </a:lnTo>
                <a:lnTo>
                  <a:pt x="117924" y="55558"/>
                </a:lnTo>
                <a:lnTo>
                  <a:pt x="155665" y="32140"/>
                </a:lnTo>
                <a:lnTo>
                  <a:pt x="196993" y="14679"/>
                </a:lnTo>
                <a:lnTo>
                  <a:pt x="241314" y="3768"/>
                </a:lnTo>
                <a:lnTo>
                  <a:pt x="288036" y="0"/>
                </a:lnTo>
                <a:lnTo>
                  <a:pt x="334757" y="3768"/>
                </a:lnTo>
                <a:lnTo>
                  <a:pt x="379078" y="14679"/>
                </a:lnTo>
                <a:lnTo>
                  <a:pt x="420406" y="32140"/>
                </a:lnTo>
                <a:lnTo>
                  <a:pt x="458147" y="55558"/>
                </a:lnTo>
                <a:lnTo>
                  <a:pt x="491709" y="84343"/>
                </a:lnTo>
                <a:lnTo>
                  <a:pt x="520498" y="117902"/>
                </a:lnTo>
                <a:lnTo>
                  <a:pt x="543922" y="155643"/>
                </a:lnTo>
                <a:lnTo>
                  <a:pt x="561387" y="196973"/>
                </a:lnTo>
                <a:lnTo>
                  <a:pt x="572302" y="241302"/>
                </a:lnTo>
                <a:lnTo>
                  <a:pt x="576072" y="288036"/>
                </a:lnTo>
                <a:lnTo>
                  <a:pt x="572302" y="334769"/>
                </a:lnTo>
                <a:lnTo>
                  <a:pt x="561387" y="379098"/>
                </a:lnTo>
                <a:lnTo>
                  <a:pt x="543922" y="420428"/>
                </a:lnTo>
                <a:lnTo>
                  <a:pt x="520498" y="458169"/>
                </a:lnTo>
                <a:lnTo>
                  <a:pt x="491709" y="491728"/>
                </a:lnTo>
                <a:lnTo>
                  <a:pt x="458147" y="520513"/>
                </a:lnTo>
                <a:lnTo>
                  <a:pt x="420406" y="543931"/>
                </a:lnTo>
                <a:lnTo>
                  <a:pt x="379078" y="561392"/>
                </a:lnTo>
                <a:lnTo>
                  <a:pt x="334757" y="572303"/>
                </a:lnTo>
                <a:lnTo>
                  <a:pt x="288036" y="576072"/>
                </a:lnTo>
                <a:lnTo>
                  <a:pt x="241314" y="572303"/>
                </a:lnTo>
                <a:lnTo>
                  <a:pt x="196993" y="561392"/>
                </a:lnTo>
                <a:lnTo>
                  <a:pt x="155665" y="543931"/>
                </a:lnTo>
                <a:lnTo>
                  <a:pt x="117924" y="520513"/>
                </a:lnTo>
                <a:lnTo>
                  <a:pt x="84362" y="491728"/>
                </a:lnTo>
                <a:lnTo>
                  <a:pt x="55573" y="458169"/>
                </a:lnTo>
                <a:lnTo>
                  <a:pt x="32149" y="420428"/>
                </a:lnTo>
                <a:lnTo>
                  <a:pt x="14684" y="379098"/>
                </a:lnTo>
                <a:lnTo>
                  <a:pt x="3769" y="334769"/>
                </a:lnTo>
                <a:lnTo>
                  <a:pt x="0" y="28803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3" name="object 97">
            <a:extLst>
              <a:ext uri="{FF2B5EF4-FFF2-40B4-BE49-F238E27FC236}">
                <a16:creationId xmlns:a16="http://schemas.microsoft.com/office/drawing/2014/main" id="{7783FC16-1414-3141-B4A8-2CE18CFEF15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38742" y="2890676"/>
            <a:ext cx="197804" cy="204250"/>
          </a:xfrm>
          <a:prstGeom prst="rect">
            <a:avLst/>
          </a:prstGeom>
        </p:spPr>
      </p:pic>
      <p:sp>
        <p:nvSpPr>
          <p:cNvPr id="44" name="object 42">
            <a:extLst>
              <a:ext uri="{FF2B5EF4-FFF2-40B4-BE49-F238E27FC236}">
                <a16:creationId xmlns:a16="http://schemas.microsoft.com/office/drawing/2014/main" id="{9E851300-D6D5-794B-8512-886A4AA79668}"/>
              </a:ext>
            </a:extLst>
          </p:cNvPr>
          <p:cNvSpPr/>
          <p:nvPr/>
        </p:nvSpPr>
        <p:spPr>
          <a:xfrm>
            <a:off x="3694947" y="3415867"/>
            <a:ext cx="287830" cy="297210"/>
          </a:xfrm>
          <a:custGeom>
            <a:avLst/>
            <a:gdLst/>
            <a:ahLst/>
            <a:cxnLst/>
            <a:rect l="l" t="t" r="r" b="b"/>
            <a:pathLst>
              <a:path w="576580" h="576579">
                <a:moveTo>
                  <a:pt x="0" y="288036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3" y="117902"/>
                </a:lnTo>
                <a:lnTo>
                  <a:pt x="84362" y="84343"/>
                </a:lnTo>
                <a:lnTo>
                  <a:pt x="117924" y="55558"/>
                </a:lnTo>
                <a:lnTo>
                  <a:pt x="155665" y="32140"/>
                </a:lnTo>
                <a:lnTo>
                  <a:pt x="196993" y="14679"/>
                </a:lnTo>
                <a:lnTo>
                  <a:pt x="241314" y="3768"/>
                </a:lnTo>
                <a:lnTo>
                  <a:pt x="288036" y="0"/>
                </a:lnTo>
                <a:lnTo>
                  <a:pt x="334757" y="3768"/>
                </a:lnTo>
                <a:lnTo>
                  <a:pt x="379078" y="14679"/>
                </a:lnTo>
                <a:lnTo>
                  <a:pt x="420406" y="32140"/>
                </a:lnTo>
                <a:lnTo>
                  <a:pt x="458147" y="55558"/>
                </a:lnTo>
                <a:lnTo>
                  <a:pt x="491709" y="84343"/>
                </a:lnTo>
                <a:lnTo>
                  <a:pt x="520498" y="117902"/>
                </a:lnTo>
                <a:lnTo>
                  <a:pt x="543922" y="155643"/>
                </a:lnTo>
                <a:lnTo>
                  <a:pt x="561387" y="196973"/>
                </a:lnTo>
                <a:lnTo>
                  <a:pt x="572302" y="241302"/>
                </a:lnTo>
                <a:lnTo>
                  <a:pt x="576072" y="288036"/>
                </a:lnTo>
                <a:lnTo>
                  <a:pt x="572302" y="334769"/>
                </a:lnTo>
                <a:lnTo>
                  <a:pt x="561387" y="379098"/>
                </a:lnTo>
                <a:lnTo>
                  <a:pt x="543922" y="420428"/>
                </a:lnTo>
                <a:lnTo>
                  <a:pt x="520498" y="458169"/>
                </a:lnTo>
                <a:lnTo>
                  <a:pt x="491709" y="491728"/>
                </a:lnTo>
                <a:lnTo>
                  <a:pt x="458147" y="520513"/>
                </a:lnTo>
                <a:lnTo>
                  <a:pt x="420406" y="543931"/>
                </a:lnTo>
                <a:lnTo>
                  <a:pt x="379078" y="561392"/>
                </a:lnTo>
                <a:lnTo>
                  <a:pt x="334757" y="572303"/>
                </a:lnTo>
                <a:lnTo>
                  <a:pt x="288036" y="576072"/>
                </a:lnTo>
                <a:lnTo>
                  <a:pt x="241314" y="572303"/>
                </a:lnTo>
                <a:lnTo>
                  <a:pt x="196993" y="561392"/>
                </a:lnTo>
                <a:lnTo>
                  <a:pt x="155665" y="543931"/>
                </a:lnTo>
                <a:lnTo>
                  <a:pt x="117924" y="520513"/>
                </a:lnTo>
                <a:lnTo>
                  <a:pt x="84362" y="491728"/>
                </a:lnTo>
                <a:lnTo>
                  <a:pt x="55573" y="458169"/>
                </a:lnTo>
                <a:lnTo>
                  <a:pt x="32149" y="420428"/>
                </a:lnTo>
                <a:lnTo>
                  <a:pt x="14684" y="379098"/>
                </a:lnTo>
                <a:lnTo>
                  <a:pt x="3769" y="334769"/>
                </a:lnTo>
                <a:lnTo>
                  <a:pt x="0" y="28803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5" name="object 97">
            <a:extLst>
              <a:ext uri="{FF2B5EF4-FFF2-40B4-BE49-F238E27FC236}">
                <a16:creationId xmlns:a16="http://schemas.microsoft.com/office/drawing/2014/main" id="{950CBA3B-8175-7C49-96B1-8FE3DBD4062C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39075" y="3462583"/>
            <a:ext cx="197804" cy="204250"/>
          </a:xfrm>
          <a:prstGeom prst="rect">
            <a:avLst/>
          </a:prstGeom>
        </p:spPr>
      </p:pic>
      <p:sp>
        <p:nvSpPr>
          <p:cNvPr id="46" name="object 42">
            <a:extLst>
              <a:ext uri="{FF2B5EF4-FFF2-40B4-BE49-F238E27FC236}">
                <a16:creationId xmlns:a16="http://schemas.microsoft.com/office/drawing/2014/main" id="{554C00CE-C98D-1F46-9757-5609C5BDD9E8}"/>
              </a:ext>
            </a:extLst>
          </p:cNvPr>
          <p:cNvSpPr/>
          <p:nvPr/>
        </p:nvSpPr>
        <p:spPr>
          <a:xfrm>
            <a:off x="351008" y="4208225"/>
            <a:ext cx="284362" cy="353261"/>
          </a:xfrm>
          <a:custGeom>
            <a:avLst/>
            <a:gdLst/>
            <a:ahLst/>
            <a:cxnLst/>
            <a:rect l="l" t="t" r="r" b="b"/>
            <a:pathLst>
              <a:path w="576580" h="576579">
                <a:moveTo>
                  <a:pt x="0" y="288036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3" y="117902"/>
                </a:lnTo>
                <a:lnTo>
                  <a:pt x="84362" y="84343"/>
                </a:lnTo>
                <a:lnTo>
                  <a:pt x="117924" y="55558"/>
                </a:lnTo>
                <a:lnTo>
                  <a:pt x="155665" y="32140"/>
                </a:lnTo>
                <a:lnTo>
                  <a:pt x="196993" y="14679"/>
                </a:lnTo>
                <a:lnTo>
                  <a:pt x="241314" y="3768"/>
                </a:lnTo>
                <a:lnTo>
                  <a:pt x="288036" y="0"/>
                </a:lnTo>
                <a:lnTo>
                  <a:pt x="334757" y="3768"/>
                </a:lnTo>
                <a:lnTo>
                  <a:pt x="379078" y="14679"/>
                </a:lnTo>
                <a:lnTo>
                  <a:pt x="420406" y="32140"/>
                </a:lnTo>
                <a:lnTo>
                  <a:pt x="458147" y="55558"/>
                </a:lnTo>
                <a:lnTo>
                  <a:pt x="491709" y="84343"/>
                </a:lnTo>
                <a:lnTo>
                  <a:pt x="520498" y="117902"/>
                </a:lnTo>
                <a:lnTo>
                  <a:pt x="543922" y="155643"/>
                </a:lnTo>
                <a:lnTo>
                  <a:pt x="561387" y="196973"/>
                </a:lnTo>
                <a:lnTo>
                  <a:pt x="572302" y="241302"/>
                </a:lnTo>
                <a:lnTo>
                  <a:pt x="576072" y="288036"/>
                </a:lnTo>
                <a:lnTo>
                  <a:pt x="572302" y="334769"/>
                </a:lnTo>
                <a:lnTo>
                  <a:pt x="561387" y="379098"/>
                </a:lnTo>
                <a:lnTo>
                  <a:pt x="543922" y="420428"/>
                </a:lnTo>
                <a:lnTo>
                  <a:pt x="520498" y="458169"/>
                </a:lnTo>
                <a:lnTo>
                  <a:pt x="491709" y="491728"/>
                </a:lnTo>
                <a:lnTo>
                  <a:pt x="458147" y="520513"/>
                </a:lnTo>
                <a:lnTo>
                  <a:pt x="420406" y="543931"/>
                </a:lnTo>
                <a:lnTo>
                  <a:pt x="379078" y="561392"/>
                </a:lnTo>
                <a:lnTo>
                  <a:pt x="334757" y="572303"/>
                </a:lnTo>
                <a:lnTo>
                  <a:pt x="288036" y="576072"/>
                </a:lnTo>
                <a:lnTo>
                  <a:pt x="241314" y="572303"/>
                </a:lnTo>
                <a:lnTo>
                  <a:pt x="196993" y="561392"/>
                </a:lnTo>
                <a:lnTo>
                  <a:pt x="155665" y="543931"/>
                </a:lnTo>
                <a:lnTo>
                  <a:pt x="117924" y="520513"/>
                </a:lnTo>
                <a:lnTo>
                  <a:pt x="84362" y="491728"/>
                </a:lnTo>
                <a:lnTo>
                  <a:pt x="55573" y="458169"/>
                </a:lnTo>
                <a:lnTo>
                  <a:pt x="32149" y="420428"/>
                </a:lnTo>
                <a:lnTo>
                  <a:pt x="14684" y="379098"/>
                </a:lnTo>
                <a:lnTo>
                  <a:pt x="3769" y="334769"/>
                </a:lnTo>
                <a:lnTo>
                  <a:pt x="0" y="28803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7" name="object 97">
            <a:extLst>
              <a:ext uri="{FF2B5EF4-FFF2-40B4-BE49-F238E27FC236}">
                <a16:creationId xmlns:a16="http://schemas.microsoft.com/office/drawing/2014/main" id="{0E133C68-D916-DE40-8558-B1CEA3BCBDF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5136" y="4270442"/>
            <a:ext cx="197804" cy="204250"/>
          </a:xfrm>
          <a:prstGeom prst="rect">
            <a:avLst/>
          </a:prstGeom>
        </p:spPr>
      </p:pic>
      <p:sp>
        <p:nvSpPr>
          <p:cNvPr id="48" name="object 42">
            <a:extLst>
              <a:ext uri="{FF2B5EF4-FFF2-40B4-BE49-F238E27FC236}">
                <a16:creationId xmlns:a16="http://schemas.microsoft.com/office/drawing/2014/main" id="{103FBF33-98F7-9446-BA9D-19F64AE86339}"/>
              </a:ext>
            </a:extLst>
          </p:cNvPr>
          <p:cNvSpPr/>
          <p:nvPr/>
        </p:nvSpPr>
        <p:spPr>
          <a:xfrm flipV="1">
            <a:off x="3693729" y="4264276"/>
            <a:ext cx="287830" cy="297210"/>
          </a:xfrm>
          <a:custGeom>
            <a:avLst/>
            <a:gdLst/>
            <a:ahLst/>
            <a:cxnLst/>
            <a:rect l="l" t="t" r="r" b="b"/>
            <a:pathLst>
              <a:path w="576580" h="576579">
                <a:moveTo>
                  <a:pt x="0" y="288036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3" y="117902"/>
                </a:lnTo>
                <a:lnTo>
                  <a:pt x="84362" y="84343"/>
                </a:lnTo>
                <a:lnTo>
                  <a:pt x="117924" y="55558"/>
                </a:lnTo>
                <a:lnTo>
                  <a:pt x="155665" y="32140"/>
                </a:lnTo>
                <a:lnTo>
                  <a:pt x="196993" y="14679"/>
                </a:lnTo>
                <a:lnTo>
                  <a:pt x="241314" y="3768"/>
                </a:lnTo>
                <a:lnTo>
                  <a:pt x="288036" y="0"/>
                </a:lnTo>
                <a:lnTo>
                  <a:pt x="334757" y="3768"/>
                </a:lnTo>
                <a:lnTo>
                  <a:pt x="379078" y="14679"/>
                </a:lnTo>
                <a:lnTo>
                  <a:pt x="420406" y="32140"/>
                </a:lnTo>
                <a:lnTo>
                  <a:pt x="458147" y="55558"/>
                </a:lnTo>
                <a:lnTo>
                  <a:pt x="491709" y="84343"/>
                </a:lnTo>
                <a:lnTo>
                  <a:pt x="520498" y="117902"/>
                </a:lnTo>
                <a:lnTo>
                  <a:pt x="543922" y="155643"/>
                </a:lnTo>
                <a:lnTo>
                  <a:pt x="561387" y="196973"/>
                </a:lnTo>
                <a:lnTo>
                  <a:pt x="572302" y="241302"/>
                </a:lnTo>
                <a:lnTo>
                  <a:pt x="576072" y="288036"/>
                </a:lnTo>
                <a:lnTo>
                  <a:pt x="572302" y="334769"/>
                </a:lnTo>
                <a:lnTo>
                  <a:pt x="561387" y="379098"/>
                </a:lnTo>
                <a:lnTo>
                  <a:pt x="543922" y="420428"/>
                </a:lnTo>
                <a:lnTo>
                  <a:pt x="520498" y="458169"/>
                </a:lnTo>
                <a:lnTo>
                  <a:pt x="491709" y="491728"/>
                </a:lnTo>
                <a:lnTo>
                  <a:pt x="458147" y="520513"/>
                </a:lnTo>
                <a:lnTo>
                  <a:pt x="420406" y="543931"/>
                </a:lnTo>
                <a:lnTo>
                  <a:pt x="379078" y="561392"/>
                </a:lnTo>
                <a:lnTo>
                  <a:pt x="334757" y="572303"/>
                </a:lnTo>
                <a:lnTo>
                  <a:pt x="288036" y="576072"/>
                </a:lnTo>
                <a:lnTo>
                  <a:pt x="241314" y="572303"/>
                </a:lnTo>
                <a:lnTo>
                  <a:pt x="196993" y="561392"/>
                </a:lnTo>
                <a:lnTo>
                  <a:pt x="155665" y="543931"/>
                </a:lnTo>
                <a:lnTo>
                  <a:pt x="117924" y="520513"/>
                </a:lnTo>
                <a:lnTo>
                  <a:pt x="84362" y="491728"/>
                </a:lnTo>
                <a:lnTo>
                  <a:pt x="55573" y="458169"/>
                </a:lnTo>
                <a:lnTo>
                  <a:pt x="32149" y="420428"/>
                </a:lnTo>
                <a:lnTo>
                  <a:pt x="14684" y="379098"/>
                </a:lnTo>
                <a:lnTo>
                  <a:pt x="3769" y="334769"/>
                </a:lnTo>
                <a:lnTo>
                  <a:pt x="0" y="28803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9" name="object 97">
            <a:extLst>
              <a:ext uri="{FF2B5EF4-FFF2-40B4-BE49-F238E27FC236}">
                <a16:creationId xmlns:a16="http://schemas.microsoft.com/office/drawing/2014/main" id="{A34C059D-928E-5342-A82A-FA6AC4296C9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38742" y="4329712"/>
            <a:ext cx="197804" cy="20425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2412758-80DE-744D-B8E5-C8B1B5F6ABF2}"/>
              </a:ext>
            </a:extLst>
          </p:cNvPr>
          <p:cNvSpPr txBox="1"/>
          <p:nvPr/>
        </p:nvSpPr>
        <p:spPr>
          <a:xfrm>
            <a:off x="610638" y="4164630"/>
            <a:ext cx="32120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/>
              <a:t>Дистанционный обучающий курс для врачей амбулаторной практики по раннему выявлению аутизма ( совместно с фондом «Выход») -  доступен на портале НМО для врачей всех регионов России</a:t>
            </a:r>
          </a:p>
        </p:txBody>
      </p:sp>
    </p:spTree>
    <p:extLst>
      <p:ext uri="{BB962C8B-B14F-4D97-AF65-F5344CB8AC3E}">
        <p14:creationId xmlns:p14="http://schemas.microsoft.com/office/powerpoint/2010/main" val="4211165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" descr="Изображение">
            <a:extLst>
              <a:ext uri="{FF2B5EF4-FFF2-40B4-BE49-F238E27FC236}">
                <a16:creationId xmlns:a16="http://schemas.microsoft.com/office/drawing/2014/main" id="{1F9E7ADD-5317-4B4A-9E06-B27543163EDE}"/>
              </a:ext>
            </a:extLst>
          </p:cNvPr>
          <p:cNvPicPr>
            <a:picLocks/>
          </p:cNvPicPr>
          <p:nvPr/>
        </p:nvPicPr>
        <p:blipFill>
          <a:blip r:embed="rId3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2733" t="35195" r="22733" b="10272"/>
          <a:stretch>
            <a:fillRect/>
          </a:stretch>
        </p:blipFill>
        <p:spPr>
          <a:xfrm rot="10800000">
            <a:off x="-1" y="548679"/>
            <a:ext cx="9133286" cy="541385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5021D-4BAC-DF42-A63D-C733B6E07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841" y="931840"/>
            <a:ext cx="7943509" cy="758849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Региональная образовательная площадка в Чувашской республике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96D255-C76D-9345-9EC5-7F967FA61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  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 с октября 2021г</a:t>
            </a:r>
          </a:p>
          <a:p>
            <a:pPr marL="0" indent="0">
              <a:buNone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Создан Консорциум – </a:t>
            </a: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ПИМУ, </a:t>
            </a:r>
            <a:r>
              <a:rPr lang="ru-RU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Мининский</a:t>
            </a: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Университет, Чувашский государственный педагогический университет им. И. Я. Яковлева , Чувашский государственный университет имени И.Н. Ульянова» , Бюджетное образовательное учреждение дополнительного профессионального образования (повышения квалификации) специалистов» Министерства образования и молодежной политики Чувашской республики., Чувашская региональная общественная организация помощи детям с расстройствами аутистического спектра «Крылья»</a:t>
            </a:r>
          </a:p>
          <a:p>
            <a:pPr marL="0" indent="0">
              <a:buNone/>
            </a:pPr>
            <a:endParaRPr lang="ru-RU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Проведено обучение 300 врачей педиатров, неврологов и психиатров – «Раннее выявление РАС в амбулаторной практике»</a:t>
            </a:r>
          </a:p>
          <a:p>
            <a:pPr marL="0" indent="0">
              <a:buNone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Проведено обучение 15 специалистов служб ранней помощи – курс повышения квалификации 144 ч.</a:t>
            </a:r>
          </a:p>
          <a:p>
            <a:pPr marL="0" indent="0">
              <a:buNone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Планируется обучение около 600 педагогов системы образования ( декабре 2021г – феврале 2022г, не менее 100 человек системы социальной защиты,  служб занятости, работающих с людьми с РАС</a:t>
            </a:r>
          </a:p>
          <a:p>
            <a:pPr marL="0" indent="0">
              <a:buNone/>
            </a:pPr>
            <a:endParaRPr lang="ru-RU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ru-RU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декабря 2021г планируется создание образовательной площадки в Ульяновской области</a:t>
            </a:r>
          </a:p>
        </p:txBody>
      </p:sp>
      <p:pic>
        <p:nvPicPr>
          <p:cNvPr id="5" name="object 97">
            <a:extLst>
              <a:ext uri="{FF2B5EF4-FFF2-40B4-BE49-F238E27FC236}">
                <a16:creationId xmlns:a16="http://schemas.microsoft.com/office/drawing/2014/main" id="{8091D977-D063-F541-B646-54403E15E4E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1841" y="1874089"/>
            <a:ext cx="197804" cy="204250"/>
          </a:xfrm>
          <a:prstGeom prst="rect">
            <a:avLst/>
          </a:prstGeom>
        </p:spPr>
      </p:pic>
      <p:pic>
        <p:nvPicPr>
          <p:cNvPr id="6" name="object 97">
            <a:extLst>
              <a:ext uri="{FF2B5EF4-FFF2-40B4-BE49-F238E27FC236}">
                <a16:creationId xmlns:a16="http://schemas.microsoft.com/office/drawing/2014/main" id="{8FD75D0C-1E09-8842-9D3B-A7A95EB0612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7264" y="3530664"/>
            <a:ext cx="197804" cy="204250"/>
          </a:xfrm>
          <a:prstGeom prst="rect">
            <a:avLst/>
          </a:prstGeom>
        </p:spPr>
      </p:pic>
      <p:pic>
        <p:nvPicPr>
          <p:cNvPr id="7" name="object 97">
            <a:extLst>
              <a:ext uri="{FF2B5EF4-FFF2-40B4-BE49-F238E27FC236}">
                <a16:creationId xmlns:a16="http://schemas.microsoft.com/office/drawing/2014/main" id="{246B895E-C139-0045-A324-A675CF4F8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0846" y="3941997"/>
            <a:ext cx="197804" cy="204250"/>
          </a:xfrm>
          <a:prstGeom prst="rect">
            <a:avLst/>
          </a:prstGeom>
        </p:spPr>
      </p:pic>
      <p:pic>
        <p:nvPicPr>
          <p:cNvPr id="8" name="object 97">
            <a:extLst>
              <a:ext uri="{FF2B5EF4-FFF2-40B4-BE49-F238E27FC236}">
                <a16:creationId xmlns:a16="http://schemas.microsoft.com/office/drawing/2014/main" id="{5ECFCF80-0029-DB43-AAEC-EB7EA200D039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0846" y="4369887"/>
            <a:ext cx="197804" cy="2042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C836F4-2943-6D4A-B5DC-DBBEA3A70C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022" y="601528"/>
            <a:ext cx="1983296" cy="39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551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EF6118E-44FB-4509-B4D9-129052E4C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7AEF2-D827-B647-8994-F351E494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0"/>
            <a:ext cx="3508478" cy="2752103"/>
          </a:xfrm>
        </p:spPr>
        <p:txBody>
          <a:bodyPr anchor="b">
            <a:normAutofit/>
          </a:bodyPr>
          <a:lstStyle/>
          <a:p>
            <a:r>
              <a:rPr lang="ru-RU" sz="1600" b="1" dirty="0">
                <a:solidFill>
                  <a:schemeClr val="accent1"/>
                </a:solidFill>
              </a:rPr>
              <a:t>Создание информационного ресурса (платформы) для специалистов, участвующих в сопровождении людей с РАС и другими ментальными нарушениями и семей, воспитывающих детей с РАС и другими ментальными нарушениями (родителей, законных представителей), людей с РАС</a:t>
            </a:r>
            <a:br>
              <a:rPr lang="ru-RU" sz="1600" b="1" dirty="0">
                <a:solidFill>
                  <a:schemeClr val="accent1"/>
                </a:solidFill>
              </a:rPr>
            </a:br>
            <a:br>
              <a:rPr lang="ru-RU" sz="1600" b="1" dirty="0"/>
            </a:br>
            <a:r>
              <a:rPr lang="en" sz="1400" b="1" dirty="0"/>
              <a:t>https://</a:t>
            </a:r>
            <a:r>
              <a:rPr lang="en" sz="1400" b="1" dirty="0" err="1"/>
              <a:t>mentalpfo.ru</a:t>
            </a:r>
            <a:endParaRPr lang="ru-RU" sz="14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5981CD-FC88-0749-B929-454F0E176A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3" b="-2"/>
          <a:stretch/>
        </p:blipFill>
        <p:spPr>
          <a:xfrm>
            <a:off x="3851921" y="144124"/>
            <a:ext cx="5143022" cy="264262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163779E-70CF-4628-8E00-B65C75BE1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366" y="3526300"/>
            <a:ext cx="2989616" cy="258845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700" dirty="0"/>
              <a:t>Информация для специалистов, родителей</a:t>
            </a:r>
          </a:p>
          <a:p>
            <a:pPr>
              <a:buFont typeface="Wingdings" pitchFamily="2" charset="2"/>
              <a:buChar char="ü"/>
            </a:pPr>
            <a:r>
              <a:rPr lang="ru-RU" sz="1700" dirty="0"/>
              <a:t>Навигатор организаций</a:t>
            </a:r>
          </a:p>
          <a:p>
            <a:pPr>
              <a:buFont typeface="Wingdings" pitchFamily="2" charset="2"/>
              <a:buChar char="ü"/>
            </a:pPr>
            <a:r>
              <a:rPr lang="ru-RU" sz="1700" dirty="0"/>
              <a:t>Личные кабинеты кураторов из регионов для размещения актуальных новостей</a:t>
            </a:r>
            <a:endParaRPr lang="en-US" sz="17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A30517D-1361-314E-A5E9-34694536F1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8" r="-3" b="-3"/>
          <a:stretch/>
        </p:blipFill>
        <p:spPr>
          <a:xfrm>
            <a:off x="3995936" y="3026503"/>
            <a:ext cx="4999006" cy="3283025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7A89927-3EFE-3A48-9947-D2854EF206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66" y="5789076"/>
            <a:ext cx="974356" cy="52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87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4627791" y="510088"/>
            <a:ext cx="4449247" cy="957172"/>
          </a:xfrm>
          <a:prstGeom prst="roundRect">
            <a:avLst>
              <a:gd name="adj" fmla="val 0"/>
            </a:avLst>
          </a:prstGeom>
          <a:scene3d>
            <a:camera prst="orthographicFront"/>
            <a:lightRig rig="flat" dir="t"/>
          </a:scene3d>
        </p:spPr>
        <p:style>
          <a:lnRef idx="0">
            <a:scrgbClr r="0" g="0" b="0"/>
          </a:lnRef>
          <a:fillRef idx="0">
            <a:scrgbClr r="0" g="0" b="0"/>
          </a:fillRef>
          <a:effectRef idx="1">
            <a:scrgbClr r="0" g="0" b="0"/>
          </a:effectRef>
          <a:fontRef idx="minor"/>
        </p:style>
        <p:txBody>
          <a:bodyPr vert="horz" lIns="68580" tIns="34290" rIns="68580" bIns="34290" rtlCol="0" anchor="b">
            <a:normAutofit fontScale="25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endParaRPr lang="en-US" sz="1350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ru-RU" sz="7200" b="1" spc="-1" dirty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Центр ментального здоровья  - клиническая площадка ПИМУ в работе с детьми с РАС, нарушениями нервно-психического развития</a:t>
            </a:r>
            <a:endParaRPr lang="en-US" sz="5250" b="1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Рисунок 5" descr="Изображение выглядит как внутренний, человек, мальчик, молодой&#10;&#10;Автоматически созданное описание">
            <a:extLst>
              <a:ext uri="{FF2B5EF4-FFF2-40B4-BE49-F238E27FC236}">
                <a16:creationId xmlns:a16="http://schemas.microsoft.com/office/drawing/2014/main" id="{CC781825-A71E-D244-B0A2-325D41DC8B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1" r="-5" b="-5"/>
          <a:stretch/>
        </p:blipFill>
        <p:spPr>
          <a:xfrm>
            <a:off x="2925379" y="1240057"/>
            <a:ext cx="1464089" cy="1464089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146" name="Picture 4"/>
          <p:cNvPicPr/>
          <p:nvPr/>
        </p:nvPicPr>
        <p:blipFill rotWithShape="1">
          <a:blip r:embed="rId4">
            <a:alphaModFix/>
          </a:blip>
          <a:srcRect l="5262" r="28240" b="3"/>
          <a:stretch/>
        </p:blipFill>
        <p:spPr>
          <a:xfrm>
            <a:off x="2017200" y="2960998"/>
            <a:ext cx="2123721" cy="1987499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4" name="Рисунок 3" descr="Изображение выглядит как человек, внутренний, маленький, сидит&#10;&#10;Автоматически созданное описание">
            <a:extLst>
              <a:ext uri="{FF2B5EF4-FFF2-40B4-BE49-F238E27FC236}">
                <a16:creationId xmlns:a16="http://schemas.microsoft.com/office/drawing/2014/main" id="{CFF99311-841B-B74C-8BA7-89012791EF0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91" b="1"/>
          <a:stretch/>
        </p:blipFill>
        <p:spPr>
          <a:xfrm>
            <a:off x="0" y="857250"/>
            <a:ext cx="2799357" cy="2415302"/>
          </a:xfrm>
          <a:custGeom>
            <a:avLst/>
            <a:gdLst/>
            <a:ahLst/>
            <a:cxnLst/>
            <a:rect l="l" t="t" r="r" b="b"/>
            <a:pathLst>
              <a:path w="4443799" h="3776782">
                <a:moveTo>
                  <a:pt x="0" y="0"/>
                </a:moveTo>
                <a:lnTo>
                  <a:pt x="4164578" y="0"/>
                </a:lnTo>
                <a:lnTo>
                  <a:pt x="4238884" y="154250"/>
                </a:lnTo>
                <a:cubicBezTo>
                  <a:pt x="4370833" y="466214"/>
                  <a:pt x="4443799" y="809200"/>
                  <a:pt x="4443799" y="1169228"/>
                </a:cubicBezTo>
                <a:cubicBezTo>
                  <a:pt x="4443799" y="2609341"/>
                  <a:pt x="3276357" y="3776782"/>
                  <a:pt x="1836244" y="3776782"/>
                </a:cubicBezTo>
                <a:cubicBezTo>
                  <a:pt x="1206195" y="3776782"/>
                  <a:pt x="628337" y="3553326"/>
                  <a:pt x="177598" y="3181344"/>
                </a:cubicBezTo>
                <a:lnTo>
                  <a:pt x="0" y="3019932"/>
                </a:lnTo>
                <a:close/>
              </a:path>
            </a:pathLst>
          </a:custGeom>
          <a:effectLst>
            <a:softEdge rad="0"/>
          </a:effectLst>
        </p:spPr>
      </p:pic>
      <p:pic>
        <p:nvPicPr>
          <p:cNvPr id="148" name="Рисунок 10"/>
          <p:cNvPicPr/>
          <p:nvPr/>
        </p:nvPicPr>
        <p:blipFill rotWithShape="1">
          <a:blip r:embed="rId6">
            <a:alphaModFix/>
          </a:blip>
          <a:srcRect l="15578" r="6573" b="-4"/>
          <a:stretch/>
        </p:blipFill>
        <p:spPr>
          <a:xfrm>
            <a:off x="1" y="4264819"/>
            <a:ext cx="2123720" cy="1731799"/>
          </a:xfrm>
          <a:custGeom>
            <a:avLst/>
            <a:gdLst/>
            <a:ahLst/>
            <a:cxnLst/>
            <a:rect l="l" t="t" r="r" b="b"/>
            <a:pathLst>
              <a:path w="3440586" h="2950205">
                <a:moveTo>
                  <a:pt x="1539166" y="0"/>
                </a:moveTo>
                <a:cubicBezTo>
                  <a:pt x="2589292" y="0"/>
                  <a:pt x="3440586" y="851294"/>
                  <a:pt x="3440586" y="1901419"/>
                </a:cubicBezTo>
                <a:cubicBezTo>
                  <a:pt x="3440586" y="2229583"/>
                  <a:pt x="3357452" y="2538330"/>
                  <a:pt x="3211095" y="2807749"/>
                </a:cubicBezTo>
                <a:lnTo>
                  <a:pt x="3124550" y="2950205"/>
                </a:lnTo>
                <a:lnTo>
                  <a:pt x="0" y="2950205"/>
                </a:lnTo>
                <a:lnTo>
                  <a:pt x="0" y="788141"/>
                </a:lnTo>
                <a:lnTo>
                  <a:pt x="71938" y="691940"/>
                </a:lnTo>
                <a:cubicBezTo>
                  <a:pt x="420687" y="269355"/>
                  <a:pt x="948471" y="0"/>
                  <a:pt x="1539166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45" name="TextShape 2"/>
          <p:cNvSpPr txBox="1"/>
          <p:nvPr/>
        </p:nvSpPr>
        <p:spPr>
          <a:xfrm>
            <a:off x="4266944" y="1694462"/>
            <a:ext cx="4605052" cy="39807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marL="171585">
              <a:lnSpc>
                <a:spcPct val="90000"/>
              </a:lnSpc>
              <a:spcAft>
                <a:spcPts val="450"/>
              </a:spcAft>
              <a:buClr>
                <a:srgbClr val="000000"/>
              </a:buClr>
            </a:pPr>
            <a:endParaRPr lang="ru-RU" sz="1350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</a:endParaRPr>
          </a:p>
          <a:p>
            <a:pPr marL="300173" indent="-171450">
              <a:lnSpc>
                <a:spcPct val="90000"/>
              </a:lnSpc>
              <a:spcAft>
                <a:spcPts val="45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825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23E574-CB49-A441-B03E-7D9B678F7F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21299" y="3186166"/>
            <a:ext cx="1326665" cy="11650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">
            <a:extLst>
              <a:ext uri="{FF2B5EF4-FFF2-40B4-BE49-F238E27FC236}">
                <a16:creationId xmlns:a16="http://schemas.microsoft.com/office/drawing/2014/main" id="{9FBEB37A-B401-1949-8F34-A8D93DF31EE7}"/>
              </a:ext>
            </a:extLst>
          </p:cNvPr>
          <p:cNvPicPr/>
          <p:nvPr/>
        </p:nvPicPr>
        <p:blipFill>
          <a:blip r:embed="rId8">
            <a:alphaModFix/>
          </a:blip>
          <a:srcRect l="14472" t="24812" r="71980" b="52122"/>
          <a:stretch/>
        </p:blipFill>
        <p:spPr>
          <a:xfrm>
            <a:off x="2245019" y="5046574"/>
            <a:ext cx="942128" cy="85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F3B0354-9BC1-504C-91C3-580831FC97ED}"/>
              </a:ext>
            </a:extLst>
          </p:cNvPr>
          <p:cNvSpPr txBox="1"/>
          <p:nvPr/>
        </p:nvSpPr>
        <p:spPr>
          <a:xfrm>
            <a:off x="4616706" y="1556792"/>
            <a:ext cx="4449247" cy="5563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>
              <a:buFont typeface="Courier New" panose="02070309020205020404" pitchFamily="49" charset="0"/>
              <a:buChar char="o"/>
            </a:pPr>
            <a:endParaRPr lang="ru-RU" sz="1350" dirty="0"/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Создан в 2016г центр длительной реабилитации « Добрый сад»</a:t>
            </a:r>
          </a:p>
          <a:p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комплексной помощи детям с РАС  и другими ментальными нарушениями на базе Центра: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дневной стационар для детей с РАС  - более 50 детей  в год,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амбулаторные коррекционные занятия  - до 200 детей в год, - консультативная помощь, углубленная диагностика – более 1000 детей в год.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14313" indent="-214313">
              <a:buFont typeface="Wingdings" pitchFamily="2" charset="2"/>
              <a:buChar char="§"/>
            </a:pP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Внедрение и апробация новых методов помощи детям с РАС </a:t>
            </a:r>
          </a:p>
          <a:p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2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Задачи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Расширение программ помощи детям с РАС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Диагностика, экспертное консультирование пациентов регионов ПФО ( имеется пансионат для проживания)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Стажировочная</a:t>
            </a: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площадка для специалистов медицинских и немедицинских специальностей в области ментального здоровья</a:t>
            </a:r>
          </a:p>
          <a:p>
            <a:pPr marL="285750" indent="-285750">
              <a:buFontTx/>
              <a:buChar char="-"/>
            </a:pPr>
            <a:endParaRPr lang="ru-RU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ru-RU" sz="1350" dirty="0"/>
          </a:p>
          <a:p>
            <a:pPr marL="214313" indent="-214313">
              <a:buFontTx/>
              <a:buChar char="-"/>
            </a:pPr>
            <a:endParaRPr lang="ru-RU" sz="1350" dirty="0"/>
          </a:p>
          <a:p>
            <a:r>
              <a:rPr lang="ru-RU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563827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Изображение" descr="Изображение">
            <a:extLst>
              <a:ext uri="{FF2B5EF4-FFF2-40B4-BE49-F238E27FC236}">
                <a16:creationId xmlns:a16="http://schemas.microsoft.com/office/drawing/2014/main" id="{F431D9C3-36BE-6843-BD42-F0D5243A334F}"/>
              </a:ext>
            </a:extLst>
          </p:cNvPr>
          <p:cNvPicPr>
            <a:picLocks/>
          </p:cNvPicPr>
          <p:nvPr/>
        </p:nvPicPr>
        <p:blipFill>
          <a:blip r:embed="rId3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2733" t="35195" r="22733" b="10272"/>
          <a:stretch>
            <a:fillRect/>
          </a:stretch>
        </p:blipFill>
        <p:spPr>
          <a:xfrm rot="10800000">
            <a:off x="0" y="620687"/>
            <a:ext cx="9144000" cy="539644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D7BDA078-4A8E-AE4A-80AC-DDEAB78D60C1}"/>
              </a:ext>
            </a:extLst>
          </p:cNvPr>
          <p:cNvSpPr txBox="1"/>
          <p:nvPr/>
        </p:nvSpPr>
        <p:spPr>
          <a:xfrm>
            <a:off x="27703" y="620687"/>
            <a:ext cx="59868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305EB1"/>
                </a:solidFill>
                <a:latin typeface="Gramatika Medium" panose="000006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Лаборатория психофизиологии и когнитивных исследований</a:t>
            </a:r>
          </a:p>
          <a:p>
            <a:pPr>
              <a:defRPr/>
            </a:pPr>
            <a:endParaRPr lang="ru-RU" b="1" dirty="0">
              <a:solidFill>
                <a:schemeClr val="accent6"/>
              </a:solidFill>
              <a:latin typeface="Gramatika Medium" panose="000006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CustomShape 2">
            <a:extLst>
              <a:ext uri="{FF2B5EF4-FFF2-40B4-BE49-F238E27FC236}">
                <a16:creationId xmlns:a16="http://schemas.microsoft.com/office/drawing/2014/main" id="{4C703911-A605-FD4E-9A4B-B20EE3CCBC15}"/>
              </a:ext>
            </a:extLst>
          </p:cNvPr>
          <p:cNvSpPr/>
          <p:nvPr/>
        </p:nvSpPr>
        <p:spPr>
          <a:xfrm>
            <a:off x="323528" y="1239307"/>
            <a:ext cx="4449918" cy="499800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="horz" lIns="68580" tIns="34290" rIns="68580" bIns="34290" rtlCol="0">
            <a:normAutofit/>
          </a:bodyPr>
          <a:lstStyle/>
          <a:p>
            <a:pPr marL="257175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Лаборатория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–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межвузовский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центр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научных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исследований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br>
              <a:rPr lang="ru-RU" sz="1600" spc="-1" dirty="0">
                <a:uFill>
                  <a:solidFill>
                    <a:srgbClr val="FFFFFF"/>
                  </a:solidFill>
                </a:uFill>
              </a:rPr>
            </a:br>
            <a:r>
              <a:rPr lang="en-US" sz="1000" spc="-1" dirty="0">
                <a:uFill>
                  <a:solidFill>
                    <a:srgbClr val="FFFFFF"/>
                  </a:solidFill>
                </a:uFill>
              </a:rPr>
              <a:t>(</a:t>
            </a:r>
            <a:r>
              <a:rPr lang="en-US" sz="1000" i="1" dirty="0" err="1"/>
              <a:t>Стимулятор</a:t>
            </a:r>
            <a:r>
              <a:rPr lang="en-US" sz="1000" i="1" dirty="0"/>
              <a:t> </a:t>
            </a:r>
            <a:r>
              <a:rPr lang="en-US" sz="1000" i="1" dirty="0" err="1"/>
              <a:t>магнитный</a:t>
            </a:r>
            <a:r>
              <a:rPr lang="en-US" sz="1000" i="1" dirty="0"/>
              <a:t> "</a:t>
            </a:r>
            <a:r>
              <a:rPr lang="en-US" sz="1000" i="1" dirty="0" err="1"/>
              <a:t>Нейро</a:t>
            </a:r>
            <a:r>
              <a:rPr lang="en-US" sz="1000" i="1" dirty="0"/>
              <a:t>-МС/</a:t>
            </a:r>
            <a:r>
              <a:rPr lang="en-US" sz="1000" i="1" dirty="0" err="1"/>
              <a:t>Д</a:t>
            </a:r>
            <a:r>
              <a:rPr lang="en-US" sz="1000" i="1" dirty="0"/>
              <a:t>" , </a:t>
            </a:r>
            <a:r>
              <a:rPr lang="en-US" sz="1000" i="1" dirty="0" err="1"/>
              <a:t>система</a:t>
            </a:r>
            <a:r>
              <a:rPr lang="en-US" sz="1000" i="1" dirty="0"/>
              <a:t> </a:t>
            </a:r>
            <a:r>
              <a:rPr lang="en-US" sz="1000" i="1" dirty="0" err="1"/>
              <a:t>навигации</a:t>
            </a:r>
            <a:r>
              <a:rPr lang="en-US" sz="1000" i="1" dirty="0"/>
              <a:t> </a:t>
            </a:r>
            <a:r>
              <a:rPr lang="en-US" sz="1000" i="1" dirty="0" err="1"/>
              <a:t>при</a:t>
            </a:r>
            <a:r>
              <a:rPr lang="en-US" sz="1000" i="1" dirty="0"/>
              <a:t> </a:t>
            </a:r>
            <a:r>
              <a:rPr lang="en-US" sz="1000" i="1" dirty="0" err="1"/>
              <a:t>проведении</a:t>
            </a:r>
            <a:r>
              <a:rPr lang="en-US" sz="1000" i="1" dirty="0"/>
              <a:t> </a:t>
            </a:r>
            <a:r>
              <a:rPr lang="en-US" sz="1000" i="1" dirty="0" err="1"/>
              <a:t>транскраниальной</a:t>
            </a:r>
            <a:r>
              <a:rPr lang="en-US" sz="1000" i="1" dirty="0"/>
              <a:t> </a:t>
            </a:r>
            <a:r>
              <a:rPr lang="en-US" sz="1000" i="1" dirty="0" err="1"/>
              <a:t>магнитной</a:t>
            </a:r>
            <a:r>
              <a:rPr lang="en-US" sz="1000" i="1" dirty="0"/>
              <a:t> </a:t>
            </a:r>
            <a:r>
              <a:rPr lang="en-US" sz="1000" i="1" dirty="0" err="1"/>
              <a:t>стимуляции</a:t>
            </a:r>
            <a:r>
              <a:rPr lang="en-US" sz="1000" i="1" dirty="0"/>
              <a:t> "VISOR2" , </a:t>
            </a:r>
            <a:r>
              <a:rPr lang="en-US" sz="1000" i="1" dirty="0" err="1"/>
              <a:t>Нейроинтерфейс</a:t>
            </a:r>
            <a:r>
              <a:rPr lang="en-US" sz="1000" i="1" dirty="0"/>
              <a:t> </a:t>
            </a:r>
            <a:r>
              <a:rPr lang="en-US" sz="1000" i="1" dirty="0" err="1"/>
              <a:t>Mitsar</a:t>
            </a:r>
            <a:r>
              <a:rPr lang="en-US" sz="1000" i="1" dirty="0"/>
              <a:t>-EEG-</a:t>
            </a:r>
            <a:r>
              <a:rPr lang="en-US" sz="1000" i="1" dirty="0" err="1"/>
              <a:t>SmartBCI</a:t>
            </a:r>
            <a:r>
              <a:rPr lang="en-US" sz="1000" i="1" dirty="0"/>
              <a:t>, </a:t>
            </a:r>
            <a:r>
              <a:rPr lang="en-US" sz="1000" i="1" dirty="0" err="1"/>
              <a:t>Электроэнцефалограф</a:t>
            </a:r>
            <a:r>
              <a:rPr lang="en-US" sz="1000" i="1" dirty="0"/>
              <a:t> Нейрон-Спектр-65 )</a:t>
            </a:r>
          </a:p>
          <a:p>
            <a:pPr marL="214313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i="1" dirty="0"/>
          </a:p>
          <a:p>
            <a:pPr marL="257175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Кабинет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эпилептологии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и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нейрофизиологии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–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обследование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детей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с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эпилепсией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предхирургический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мониторинг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,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хирургия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эпилепсии</a:t>
            </a:r>
            <a:endParaRPr lang="en-US" sz="1600" spc="-1" dirty="0">
              <a:uFill>
                <a:solidFill>
                  <a:srgbClr val="FFFFFF"/>
                </a:solidFill>
              </a:uFill>
            </a:endParaRPr>
          </a:p>
          <a:p>
            <a:pPr marL="300105" indent="-171450">
              <a:lnSpc>
                <a:spcPct val="90000"/>
              </a:lnSpc>
              <a:spcAft>
                <a:spcPts val="45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1600" spc="-1" dirty="0">
              <a:uFill>
                <a:solidFill>
                  <a:srgbClr val="FFFFFF"/>
                </a:solidFill>
              </a:uFill>
            </a:endParaRPr>
          </a:p>
          <a:p>
            <a:pPr marL="300105" indent="-171450">
              <a:lnSpc>
                <a:spcPct val="90000"/>
              </a:lnSpc>
              <a:spcAft>
                <a:spcPts val="45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Валидизация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новых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диагностических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инструментов</a:t>
            </a:r>
            <a:r>
              <a:rPr lang="ru-RU" sz="1600" spc="-1" dirty="0">
                <a:uFill>
                  <a:solidFill>
                    <a:srgbClr val="FFFFFF"/>
                  </a:solidFill>
                </a:uFill>
              </a:rPr>
              <a:t>, апробация новых методик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;</a:t>
            </a:r>
          </a:p>
          <a:p>
            <a:pPr marL="300105" indent="-171450">
              <a:lnSpc>
                <a:spcPct val="90000"/>
              </a:lnSpc>
              <a:spcAft>
                <a:spcPts val="45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Развитие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направления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соматического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сопровождения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детей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и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взрослых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с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РАС, </a:t>
            </a:r>
          </a:p>
          <a:p>
            <a:pPr marL="300105" indent="-171450">
              <a:lnSpc>
                <a:spcPct val="90000"/>
              </a:lnSpc>
              <a:spcAft>
                <a:spcPts val="45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Продвижение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в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регионы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стандартов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обследования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детей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с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РАС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на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основе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клинических</a:t>
            </a:r>
            <a:r>
              <a:rPr lang="en-US" sz="1600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1600" spc="-1" dirty="0" err="1">
                <a:uFill>
                  <a:solidFill>
                    <a:srgbClr val="FFFFFF"/>
                  </a:solidFill>
                </a:uFill>
              </a:rPr>
              <a:t>рекомендаций</a:t>
            </a:r>
            <a:endParaRPr lang="en-US" sz="1600" spc="-1" dirty="0">
              <a:uFill>
                <a:solidFill>
                  <a:srgbClr val="FFFFFF"/>
                </a:solidFill>
              </a:uFill>
            </a:endParaRPr>
          </a:p>
          <a:p>
            <a:pPr marL="270" indent="-171450">
              <a:lnSpc>
                <a:spcPct val="90000"/>
              </a:lnSpc>
              <a:spcAft>
                <a:spcPts val="45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825" spc="-1" dirty="0">
              <a:uFill>
                <a:solidFill>
                  <a:srgbClr val="FFFFFF"/>
                </a:solidFill>
              </a:uFill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B9BBA1E-577E-8141-A1C5-86EF994E465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0" r="5" b="16727"/>
          <a:stretch/>
        </p:blipFill>
        <p:spPr>
          <a:xfrm>
            <a:off x="7059540" y="1239307"/>
            <a:ext cx="2056757" cy="1961790"/>
          </a:xfrm>
          <a:prstGeom prst="rect">
            <a:avLst/>
          </a:prstGeom>
        </p:spPr>
      </p:pic>
      <p:pic>
        <p:nvPicPr>
          <p:cNvPr id="27" name="Рисунок 26" descr="F:\гусев 1.bmp">
            <a:extLst>
              <a:ext uri="{FF2B5EF4-FFF2-40B4-BE49-F238E27FC236}">
                <a16:creationId xmlns:a16="http://schemas.microsoft.com/office/drawing/2014/main" id="{47754F75-FCF1-A245-8B47-07FB6210CA6E}"/>
              </a:ext>
            </a:extLst>
          </p:cNvPr>
          <p:cNvPicPr/>
          <p:nvPr/>
        </p:nvPicPr>
        <p:blipFill rotWithShape="1">
          <a:blip r:embed="rId6"/>
          <a:srcRect l="6335" r="5824" b="4"/>
          <a:stretch/>
        </p:blipFill>
        <p:spPr bwMode="auto">
          <a:xfrm>
            <a:off x="7028119" y="3221422"/>
            <a:ext cx="2088178" cy="2279008"/>
          </a:xfrm>
          <a:prstGeom prst="rect">
            <a:avLst/>
          </a:prstGeom>
        </p:spPr>
      </p:pic>
      <p:pic>
        <p:nvPicPr>
          <p:cNvPr id="28" name="Рисунок 27" descr="Изображение выглядит как человек, внутренний, стена, спорт&#10;&#10;Автоматически созданное описание">
            <a:extLst>
              <a:ext uri="{FF2B5EF4-FFF2-40B4-BE49-F238E27FC236}">
                <a16:creationId xmlns:a16="http://schemas.microsoft.com/office/drawing/2014/main" id="{B4807B00-22BC-674A-BFFA-A4CF5FFBA7F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" r="17206" b="-2"/>
          <a:stretch/>
        </p:blipFill>
        <p:spPr>
          <a:xfrm>
            <a:off x="4870098" y="3201097"/>
            <a:ext cx="2143429" cy="2279007"/>
          </a:xfrm>
          <a:prstGeom prst="rect">
            <a:avLst/>
          </a:prstGeom>
        </p:spPr>
      </p:pic>
      <p:pic>
        <p:nvPicPr>
          <p:cNvPr id="29" name="Рисунок 28" descr="Изображение выглядит как текст, внутренний, загроможденный&#10;&#10;Автоматически созданное описание">
            <a:extLst>
              <a:ext uri="{FF2B5EF4-FFF2-40B4-BE49-F238E27FC236}">
                <a16:creationId xmlns:a16="http://schemas.microsoft.com/office/drawing/2014/main" id="{14AEEDD9-8F22-5147-BE60-3B37D0A9264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3" r="37829" b="4"/>
          <a:stretch/>
        </p:blipFill>
        <p:spPr>
          <a:xfrm rot="5400000">
            <a:off x="5001619" y="1093195"/>
            <a:ext cx="1961789" cy="22540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3DF8270-8F5A-4D4C-8CCA-33FF9D249D6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200" y="712497"/>
            <a:ext cx="1983296" cy="39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86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Изображение" descr="Изображение">
            <a:extLst>
              <a:ext uri="{FF2B5EF4-FFF2-40B4-BE49-F238E27FC236}">
                <a16:creationId xmlns:a16="http://schemas.microsoft.com/office/drawing/2014/main" id="{64C20941-74F6-BB4E-AD88-6176361A50B1}"/>
              </a:ext>
            </a:extLst>
          </p:cNvPr>
          <p:cNvPicPr>
            <a:picLocks/>
          </p:cNvPicPr>
          <p:nvPr/>
        </p:nvPicPr>
        <p:blipFill>
          <a:blip r:embed="rId3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2733" t="35195" r="22733" b="10272"/>
          <a:stretch>
            <a:fillRect/>
          </a:stretch>
        </p:blipFill>
        <p:spPr>
          <a:xfrm rot="10800000">
            <a:off x="0" y="476671"/>
            <a:ext cx="9144000" cy="5540461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E06B729-E5BD-384B-9D8B-D41731470697}"/>
              </a:ext>
            </a:extLst>
          </p:cNvPr>
          <p:cNvSpPr txBox="1"/>
          <p:nvPr/>
        </p:nvSpPr>
        <p:spPr>
          <a:xfrm>
            <a:off x="558939" y="2966627"/>
            <a:ext cx="3212081" cy="964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Реализация государственного задания «Трансплантация кишечной </a:t>
            </a:r>
            <a:r>
              <a:rPr lang="ru-RU" sz="1050" dirty="0" err="1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микробиоты</a:t>
            </a: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при РАС», </a:t>
            </a:r>
            <a:b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« Выявление предикторов реабилитационного прогноза в реабилитации детей с РАС , ДЦП»</a:t>
            </a:r>
          </a:p>
          <a:p>
            <a:pPr>
              <a:spcAft>
                <a:spcPts val="450"/>
              </a:spcAft>
              <a:defRPr/>
            </a:pPr>
            <a:endParaRPr lang="ru-RU" sz="1050" dirty="0">
              <a:solidFill>
                <a:prstClr val="black"/>
              </a:solidFill>
              <a:latin typeface="Gramatika Light" panose="00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7BDA078-4A8E-AE4A-80AC-DDEAB78D60C1}"/>
              </a:ext>
            </a:extLst>
          </p:cNvPr>
          <p:cNvSpPr txBox="1"/>
          <p:nvPr/>
        </p:nvSpPr>
        <p:spPr>
          <a:xfrm>
            <a:off x="225492" y="1147185"/>
            <a:ext cx="5868148" cy="9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ru-RU" b="1" dirty="0">
                <a:solidFill>
                  <a:schemeClr val="accent1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НАУЧНО-ИССЛЕДОВАТЕЛЬСКАЯ ДЕЯТЕЛЬНОСТЬ В ОБЛАСТИ МЕНТАЛЬНОГО ЗДОРОВЬЯ</a:t>
            </a:r>
          </a:p>
          <a:p>
            <a:pPr>
              <a:defRPr/>
            </a:pPr>
            <a:endParaRPr lang="ru-RU" b="1" dirty="0">
              <a:solidFill>
                <a:schemeClr val="accent6"/>
              </a:solidFill>
              <a:latin typeface="Gramatika Medium" panose="000006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7" name="object 42">
            <a:extLst>
              <a:ext uri="{FF2B5EF4-FFF2-40B4-BE49-F238E27FC236}">
                <a16:creationId xmlns:a16="http://schemas.microsoft.com/office/drawing/2014/main" id="{6D3AB8C7-1F57-A142-AE98-A2171F536B23}"/>
              </a:ext>
            </a:extLst>
          </p:cNvPr>
          <p:cNvSpPr/>
          <p:nvPr/>
        </p:nvSpPr>
        <p:spPr>
          <a:xfrm>
            <a:off x="272879" y="3112359"/>
            <a:ext cx="287830" cy="297210"/>
          </a:xfrm>
          <a:custGeom>
            <a:avLst/>
            <a:gdLst/>
            <a:ahLst/>
            <a:cxnLst/>
            <a:rect l="l" t="t" r="r" b="b"/>
            <a:pathLst>
              <a:path w="576580" h="576579">
                <a:moveTo>
                  <a:pt x="0" y="288036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3" y="117902"/>
                </a:lnTo>
                <a:lnTo>
                  <a:pt x="84362" y="84343"/>
                </a:lnTo>
                <a:lnTo>
                  <a:pt x="117924" y="55558"/>
                </a:lnTo>
                <a:lnTo>
                  <a:pt x="155665" y="32140"/>
                </a:lnTo>
                <a:lnTo>
                  <a:pt x="196993" y="14679"/>
                </a:lnTo>
                <a:lnTo>
                  <a:pt x="241314" y="3768"/>
                </a:lnTo>
                <a:lnTo>
                  <a:pt x="288036" y="0"/>
                </a:lnTo>
                <a:lnTo>
                  <a:pt x="334757" y="3768"/>
                </a:lnTo>
                <a:lnTo>
                  <a:pt x="379078" y="14679"/>
                </a:lnTo>
                <a:lnTo>
                  <a:pt x="420406" y="32140"/>
                </a:lnTo>
                <a:lnTo>
                  <a:pt x="458147" y="55558"/>
                </a:lnTo>
                <a:lnTo>
                  <a:pt x="491709" y="84343"/>
                </a:lnTo>
                <a:lnTo>
                  <a:pt x="520498" y="117902"/>
                </a:lnTo>
                <a:lnTo>
                  <a:pt x="543922" y="155643"/>
                </a:lnTo>
                <a:lnTo>
                  <a:pt x="561387" y="196973"/>
                </a:lnTo>
                <a:lnTo>
                  <a:pt x="572302" y="241302"/>
                </a:lnTo>
                <a:lnTo>
                  <a:pt x="576072" y="288036"/>
                </a:lnTo>
                <a:lnTo>
                  <a:pt x="572302" y="334769"/>
                </a:lnTo>
                <a:lnTo>
                  <a:pt x="561387" y="379098"/>
                </a:lnTo>
                <a:lnTo>
                  <a:pt x="543922" y="420428"/>
                </a:lnTo>
                <a:lnTo>
                  <a:pt x="520498" y="458169"/>
                </a:lnTo>
                <a:lnTo>
                  <a:pt x="491709" y="491728"/>
                </a:lnTo>
                <a:lnTo>
                  <a:pt x="458147" y="520513"/>
                </a:lnTo>
                <a:lnTo>
                  <a:pt x="420406" y="543931"/>
                </a:lnTo>
                <a:lnTo>
                  <a:pt x="379078" y="561392"/>
                </a:lnTo>
                <a:lnTo>
                  <a:pt x="334757" y="572303"/>
                </a:lnTo>
                <a:lnTo>
                  <a:pt x="288036" y="576072"/>
                </a:lnTo>
                <a:lnTo>
                  <a:pt x="241314" y="572303"/>
                </a:lnTo>
                <a:lnTo>
                  <a:pt x="196993" y="561392"/>
                </a:lnTo>
                <a:lnTo>
                  <a:pt x="155665" y="543931"/>
                </a:lnTo>
                <a:lnTo>
                  <a:pt x="117924" y="520513"/>
                </a:lnTo>
                <a:lnTo>
                  <a:pt x="84362" y="491728"/>
                </a:lnTo>
                <a:lnTo>
                  <a:pt x="55573" y="458169"/>
                </a:lnTo>
                <a:lnTo>
                  <a:pt x="32149" y="420428"/>
                </a:lnTo>
                <a:lnTo>
                  <a:pt x="14684" y="379098"/>
                </a:lnTo>
                <a:lnTo>
                  <a:pt x="3769" y="334769"/>
                </a:lnTo>
                <a:lnTo>
                  <a:pt x="0" y="28803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78" name="object 97">
            <a:extLst>
              <a:ext uri="{FF2B5EF4-FFF2-40B4-BE49-F238E27FC236}">
                <a16:creationId xmlns:a16="http://schemas.microsoft.com/office/drawing/2014/main" id="{D47261EC-BE0F-E341-96B7-6C22748600E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7007" y="3159075"/>
            <a:ext cx="197804" cy="204250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9C08FD8B-35B8-654D-B7B0-46A055C4FA57}"/>
              </a:ext>
            </a:extLst>
          </p:cNvPr>
          <p:cNvSpPr txBox="1"/>
          <p:nvPr/>
        </p:nvSpPr>
        <p:spPr>
          <a:xfrm>
            <a:off x="558939" y="3779372"/>
            <a:ext cx="3212081" cy="964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Исследовательское направление – «Изучение эффективности реабилитационных мероприятий для детей с РАС» - подготовка диссертационного исследования</a:t>
            </a:r>
          </a:p>
          <a:p>
            <a:pPr>
              <a:spcAft>
                <a:spcPts val="450"/>
              </a:spcAft>
              <a:defRPr/>
            </a:pPr>
            <a:endParaRPr lang="ru-RU" sz="1050" dirty="0">
              <a:solidFill>
                <a:prstClr val="black"/>
              </a:solidFill>
              <a:latin typeface="Gramatika Light" panose="00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object 42">
            <a:extLst>
              <a:ext uri="{FF2B5EF4-FFF2-40B4-BE49-F238E27FC236}">
                <a16:creationId xmlns:a16="http://schemas.microsoft.com/office/drawing/2014/main" id="{C90F79CB-2BD1-C14F-A784-E6B33BFC15BE}"/>
              </a:ext>
            </a:extLst>
          </p:cNvPr>
          <p:cNvSpPr/>
          <p:nvPr/>
        </p:nvSpPr>
        <p:spPr>
          <a:xfrm>
            <a:off x="272879" y="3949598"/>
            <a:ext cx="287830" cy="297210"/>
          </a:xfrm>
          <a:custGeom>
            <a:avLst/>
            <a:gdLst/>
            <a:ahLst/>
            <a:cxnLst/>
            <a:rect l="l" t="t" r="r" b="b"/>
            <a:pathLst>
              <a:path w="576580" h="576579">
                <a:moveTo>
                  <a:pt x="0" y="288036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3" y="117902"/>
                </a:lnTo>
                <a:lnTo>
                  <a:pt x="84362" y="84343"/>
                </a:lnTo>
                <a:lnTo>
                  <a:pt x="117924" y="55558"/>
                </a:lnTo>
                <a:lnTo>
                  <a:pt x="155665" y="32140"/>
                </a:lnTo>
                <a:lnTo>
                  <a:pt x="196993" y="14679"/>
                </a:lnTo>
                <a:lnTo>
                  <a:pt x="241314" y="3768"/>
                </a:lnTo>
                <a:lnTo>
                  <a:pt x="288036" y="0"/>
                </a:lnTo>
                <a:lnTo>
                  <a:pt x="334757" y="3768"/>
                </a:lnTo>
                <a:lnTo>
                  <a:pt x="379078" y="14679"/>
                </a:lnTo>
                <a:lnTo>
                  <a:pt x="420406" y="32140"/>
                </a:lnTo>
                <a:lnTo>
                  <a:pt x="458147" y="55558"/>
                </a:lnTo>
                <a:lnTo>
                  <a:pt x="491709" y="84343"/>
                </a:lnTo>
                <a:lnTo>
                  <a:pt x="520498" y="117902"/>
                </a:lnTo>
                <a:lnTo>
                  <a:pt x="543922" y="155643"/>
                </a:lnTo>
                <a:lnTo>
                  <a:pt x="561387" y="196973"/>
                </a:lnTo>
                <a:lnTo>
                  <a:pt x="572302" y="241302"/>
                </a:lnTo>
                <a:lnTo>
                  <a:pt x="576072" y="288036"/>
                </a:lnTo>
                <a:lnTo>
                  <a:pt x="572302" y="334769"/>
                </a:lnTo>
                <a:lnTo>
                  <a:pt x="561387" y="379098"/>
                </a:lnTo>
                <a:lnTo>
                  <a:pt x="543922" y="420428"/>
                </a:lnTo>
                <a:lnTo>
                  <a:pt x="520498" y="458169"/>
                </a:lnTo>
                <a:lnTo>
                  <a:pt x="491709" y="491728"/>
                </a:lnTo>
                <a:lnTo>
                  <a:pt x="458147" y="520513"/>
                </a:lnTo>
                <a:lnTo>
                  <a:pt x="420406" y="543931"/>
                </a:lnTo>
                <a:lnTo>
                  <a:pt x="379078" y="561392"/>
                </a:lnTo>
                <a:lnTo>
                  <a:pt x="334757" y="572303"/>
                </a:lnTo>
                <a:lnTo>
                  <a:pt x="288036" y="576072"/>
                </a:lnTo>
                <a:lnTo>
                  <a:pt x="241314" y="572303"/>
                </a:lnTo>
                <a:lnTo>
                  <a:pt x="196993" y="561392"/>
                </a:lnTo>
                <a:lnTo>
                  <a:pt x="155665" y="543931"/>
                </a:lnTo>
                <a:lnTo>
                  <a:pt x="117924" y="520513"/>
                </a:lnTo>
                <a:lnTo>
                  <a:pt x="84362" y="491728"/>
                </a:lnTo>
                <a:lnTo>
                  <a:pt x="55573" y="458169"/>
                </a:lnTo>
                <a:lnTo>
                  <a:pt x="32149" y="420428"/>
                </a:lnTo>
                <a:lnTo>
                  <a:pt x="14684" y="379098"/>
                </a:lnTo>
                <a:lnTo>
                  <a:pt x="3769" y="334769"/>
                </a:lnTo>
                <a:lnTo>
                  <a:pt x="0" y="28803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81" name="object 97">
            <a:extLst>
              <a:ext uri="{FF2B5EF4-FFF2-40B4-BE49-F238E27FC236}">
                <a16:creationId xmlns:a16="http://schemas.microsoft.com/office/drawing/2014/main" id="{A5CC3B79-CE6A-834A-AA10-D33539B7308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7007" y="3996315"/>
            <a:ext cx="197804" cy="204250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290CB101-58D6-3748-B255-84076772F4B3}"/>
              </a:ext>
            </a:extLst>
          </p:cNvPr>
          <p:cNvSpPr txBox="1"/>
          <p:nvPr/>
        </p:nvSpPr>
        <p:spPr>
          <a:xfrm>
            <a:off x="558939" y="4647753"/>
            <a:ext cx="3212081" cy="641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в </a:t>
            </a:r>
            <a:r>
              <a:rPr lang="ru-RU" sz="1050" dirty="0" err="1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валидизации</a:t>
            </a: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ADOS </a:t>
            </a: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в России </a:t>
            </a:r>
            <a:b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(совместно с ФРЦ)</a:t>
            </a:r>
          </a:p>
          <a:p>
            <a:pPr>
              <a:spcAft>
                <a:spcPts val="450"/>
              </a:spcAft>
              <a:defRPr/>
            </a:pPr>
            <a:endParaRPr lang="ru-RU" sz="1050" dirty="0">
              <a:solidFill>
                <a:prstClr val="black"/>
              </a:solidFill>
              <a:latin typeface="Gramatika Light" panose="00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" name="object 42">
            <a:extLst>
              <a:ext uri="{FF2B5EF4-FFF2-40B4-BE49-F238E27FC236}">
                <a16:creationId xmlns:a16="http://schemas.microsoft.com/office/drawing/2014/main" id="{D97403E5-23E8-3C41-B46F-5BC8F9E8F92A}"/>
              </a:ext>
            </a:extLst>
          </p:cNvPr>
          <p:cNvSpPr/>
          <p:nvPr/>
        </p:nvSpPr>
        <p:spPr>
          <a:xfrm>
            <a:off x="272879" y="4702640"/>
            <a:ext cx="287830" cy="297210"/>
          </a:xfrm>
          <a:custGeom>
            <a:avLst/>
            <a:gdLst/>
            <a:ahLst/>
            <a:cxnLst/>
            <a:rect l="l" t="t" r="r" b="b"/>
            <a:pathLst>
              <a:path w="576580" h="576579">
                <a:moveTo>
                  <a:pt x="0" y="288036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3" y="117902"/>
                </a:lnTo>
                <a:lnTo>
                  <a:pt x="84362" y="84343"/>
                </a:lnTo>
                <a:lnTo>
                  <a:pt x="117924" y="55558"/>
                </a:lnTo>
                <a:lnTo>
                  <a:pt x="155665" y="32140"/>
                </a:lnTo>
                <a:lnTo>
                  <a:pt x="196993" y="14679"/>
                </a:lnTo>
                <a:lnTo>
                  <a:pt x="241314" y="3768"/>
                </a:lnTo>
                <a:lnTo>
                  <a:pt x="288036" y="0"/>
                </a:lnTo>
                <a:lnTo>
                  <a:pt x="334757" y="3768"/>
                </a:lnTo>
                <a:lnTo>
                  <a:pt x="379078" y="14679"/>
                </a:lnTo>
                <a:lnTo>
                  <a:pt x="420406" y="32140"/>
                </a:lnTo>
                <a:lnTo>
                  <a:pt x="458147" y="55558"/>
                </a:lnTo>
                <a:lnTo>
                  <a:pt x="491709" y="84343"/>
                </a:lnTo>
                <a:lnTo>
                  <a:pt x="520498" y="117902"/>
                </a:lnTo>
                <a:lnTo>
                  <a:pt x="543922" y="155643"/>
                </a:lnTo>
                <a:lnTo>
                  <a:pt x="561387" y="196973"/>
                </a:lnTo>
                <a:lnTo>
                  <a:pt x="572302" y="241302"/>
                </a:lnTo>
                <a:lnTo>
                  <a:pt x="576072" y="288036"/>
                </a:lnTo>
                <a:lnTo>
                  <a:pt x="572302" y="334769"/>
                </a:lnTo>
                <a:lnTo>
                  <a:pt x="561387" y="379098"/>
                </a:lnTo>
                <a:lnTo>
                  <a:pt x="543922" y="420428"/>
                </a:lnTo>
                <a:lnTo>
                  <a:pt x="520498" y="458169"/>
                </a:lnTo>
                <a:lnTo>
                  <a:pt x="491709" y="491728"/>
                </a:lnTo>
                <a:lnTo>
                  <a:pt x="458147" y="520513"/>
                </a:lnTo>
                <a:lnTo>
                  <a:pt x="420406" y="543931"/>
                </a:lnTo>
                <a:lnTo>
                  <a:pt x="379078" y="561392"/>
                </a:lnTo>
                <a:lnTo>
                  <a:pt x="334757" y="572303"/>
                </a:lnTo>
                <a:lnTo>
                  <a:pt x="288036" y="576072"/>
                </a:lnTo>
                <a:lnTo>
                  <a:pt x="241314" y="572303"/>
                </a:lnTo>
                <a:lnTo>
                  <a:pt x="196993" y="561392"/>
                </a:lnTo>
                <a:lnTo>
                  <a:pt x="155665" y="543931"/>
                </a:lnTo>
                <a:lnTo>
                  <a:pt x="117924" y="520513"/>
                </a:lnTo>
                <a:lnTo>
                  <a:pt x="84362" y="491728"/>
                </a:lnTo>
                <a:lnTo>
                  <a:pt x="55573" y="458169"/>
                </a:lnTo>
                <a:lnTo>
                  <a:pt x="32149" y="420428"/>
                </a:lnTo>
                <a:lnTo>
                  <a:pt x="14684" y="379098"/>
                </a:lnTo>
                <a:lnTo>
                  <a:pt x="3769" y="334769"/>
                </a:lnTo>
                <a:lnTo>
                  <a:pt x="0" y="28803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84" name="object 97">
            <a:extLst>
              <a:ext uri="{FF2B5EF4-FFF2-40B4-BE49-F238E27FC236}">
                <a16:creationId xmlns:a16="http://schemas.microsoft.com/office/drawing/2014/main" id="{99EB1369-AC37-534A-ACAF-BA2B2DB550E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7007" y="4749357"/>
            <a:ext cx="197804" cy="20425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DEF8F194-ADA1-1C4B-AEA7-9A19F3DF2E15}"/>
              </a:ext>
            </a:extLst>
          </p:cNvPr>
          <p:cNvSpPr txBox="1"/>
          <p:nvPr/>
        </p:nvSpPr>
        <p:spPr>
          <a:xfrm>
            <a:off x="272878" y="2737969"/>
            <a:ext cx="3212081" cy="479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ru-RU" sz="1050" b="1" dirty="0">
                <a:solidFill>
                  <a:srgbClr val="305EB1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ПРОВОДИМЫЕ ИССЛЕДОВАНИЯ</a:t>
            </a:r>
          </a:p>
          <a:p>
            <a:pPr>
              <a:spcAft>
                <a:spcPts val="450"/>
              </a:spcAft>
              <a:defRPr/>
            </a:pPr>
            <a:endParaRPr lang="ru-RU" sz="1050" dirty="0">
              <a:solidFill>
                <a:prstClr val="black"/>
              </a:solidFill>
              <a:latin typeface="Gramatika Light" panose="00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7" name="Прямая соединительная линия 86">
            <a:extLst>
              <a:ext uri="{FF2B5EF4-FFF2-40B4-BE49-F238E27FC236}">
                <a16:creationId xmlns:a16="http://schemas.microsoft.com/office/drawing/2014/main" id="{8F3C27B9-C85F-E442-9C66-EE24F4EF0CB8}"/>
              </a:ext>
            </a:extLst>
          </p:cNvPr>
          <p:cNvCxnSpPr>
            <a:cxnSpLocks/>
          </p:cNvCxnSpPr>
          <p:nvPr/>
        </p:nvCxnSpPr>
        <p:spPr>
          <a:xfrm flipV="1">
            <a:off x="3562107" y="3405820"/>
            <a:ext cx="1912864" cy="3749"/>
          </a:xfrm>
          <a:prstGeom prst="line">
            <a:avLst/>
          </a:prstGeom>
          <a:ln w="12700">
            <a:solidFill>
              <a:srgbClr val="EA0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Кольцо 87">
            <a:extLst>
              <a:ext uri="{FF2B5EF4-FFF2-40B4-BE49-F238E27FC236}">
                <a16:creationId xmlns:a16="http://schemas.microsoft.com/office/drawing/2014/main" id="{CC03F131-B9F9-904C-8594-87559B068A52}"/>
              </a:ext>
            </a:extLst>
          </p:cNvPr>
          <p:cNvSpPr/>
          <p:nvPr/>
        </p:nvSpPr>
        <p:spPr>
          <a:xfrm rot="5400000">
            <a:off x="4482206" y="3311321"/>
            <a:ext cx="189000" cy="189000"/>
          </a:xfrm>
          <a:prstGeom prst="donut">
            <a:avLst/>
          </a:prstGeom>
          <a:solidFill>
            <a:srgbClr val="EA0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id="{F88C70CB-C1AE-0743-8AC8-43F2E95D46C0}"/>
              </a:ext>
            </a:extLst>
          </p:cNvPr>
          <p:cNvCxnSpPr>
            <a:cxnSpLocks/>
          </p:cNvCxnSpPr>
          <p:nvPr/>
        </p:nvCxnSpPr>
        <p:spPr>
          <a:xfrm>
            <a:off x="4576706" y="2573488"/>
            <a:ext cx="0" cy="1579674"/>
          </a:xfrm>
          <a:prstGeom prst="line">
            <a:avLst/>
          </a:prstGeom>
          <a:ln w="12700">
            <a:solidFill>
              <a:srgbClr val="EA0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D63A0C4C-B76C-784F-81B6-5EB13A402365}"/>
              </a:ext>
            </a:extLst>
          </p:cNvPr>
          <p:cNvSpPr txBox="1"/>
          <p:nvPr/>
        </p:nvSpPr>
        <p:spPr>
          <a:xfrm>
            <a:off x="5931919" y="2208736"/>
            <a:ext cx="321208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Изучение </a:t>
            </a:r>
            <a:r>
              <a:rPr lang="ru-RU" sz="1050" dirty="0" err="1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превалентности</a:t>
            </a: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аутизма</a:t>
            </a:r>
          </a:p>
        </p:txBody>
      </p:sp>
      <p:sp>
        <p:nvSpPr>
          <p:cNvPr id="91" name="object 42">
            <a:extLst>
              <a:ext uri="{FF2B5EF4-FFF2-40B4-BE49-F238E27FC236}">
                <a16:creationId xmlns:a16="http://schemas.microsoft.com/office/drawing/2014/main" id="{D860691E-2696-D64B-9A3D-0DDF333804FC}"/>
              </a:ext>
            </a:extLst>
          </p:cNvPr>
          <p:cNvSpPr/>
          <p:nvPr/>
        </p:nvSpPr>
        <p:spPr>
          <a:xfrm>
            <a:off x="5659041" y="2256339"/>
            <a:ext cx="287830" cy="297210"/>
          </a:xfrm>
          <a:custGeom>
            <a:avLst/>
            <a:gdLst/>
            <a:ahLst/>
            <a:cxnLst/>
            <a:rect l="l" t="t" r="r" b="b"/>
            <a:pathLst>
              <a:path w="576580" h="576579">
                <a:moveTo>
                  <a:pt x="0" y="288036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3" y="117902"/>
                </a:lnTo>
                <a:lnTo>
                  <a:pt x="84362" y="84343"/>
                </a:lnTo>
                <a:lnTo>
                  <a:pt x="117924" y="55558"/>
                </a:lnTo>
                <a:lnTo>
                  <a:pt x="155665" y="32140"/>
                </a:lnTo>
                <a:lnTo>
                  <a:pt x="196993" y="14679"/>
                </a:lnTo>
                <a:lnTo>
                  <a:pt x="241314" y="3768"/>
                </a:lnTo>
                <a:lnTo>
                  <a:pt x="288036" y="0"/>
                </a:lnTo>
                <a:lnTo>
                  <a:pt x="334757" y="3768"/>
                </a:lnTo>
                <a:lnTo>
                  <a:pt x="379078" y="14679"/>
                </a:lnTo>
                <a:lnTo>
                  <a:pt x="420406" y="32140"/>
                </a:lnTo>
                <a:lnTo>
                  <a:pt x="458147" y="55558"/>
                </a:lnTo>
                <a:lnTo>
                  <a:pt x="491709" y="84343"/>
                </a:lnTo>
                <a:lnTo>
                  <a:pt x="520498" y="117902"/>
                </a:lnTo>
                <a:lnTo>
                  <a:pt x="543922" y="155643"/>
                </a:lnTo>
                <a:lnTo>
                  <a:pt x="561387" y="196973"/>
                </a:lnTo>
                <a:lnTo>
                  <a:pt x="572302" y="241302"/>
                </a:lnTo>
                <a:lnTo>
                  <a:pt x="576072" y="288036"/>
                </a:lnTo>
                <a:lnTo>
                  <a:pt x="572302" y="334769"/>
                </a:lnTo>
                <a:lnTo>
                  <a:pt x="561387" y="379098"/>
                </a:lnTo>
                <a:lnTo>
                  <a:pt x="543922" y="420428"/>
                </a:lnTo>
                <a:lnTo>
                  <a:pt x="520498" y="458169"/>
                </a:lnTo>
                <a:lnTo>
                  <a:pt x="491709" y="491728"/>
                </a:lnTo>
                <a:lnTo>
                  <a:pt x="458147" y="520513"/>
                </a:lnTo>
                <a:lnTo>
                  <a:pt x="420406" y="543931"/>
                </a:lnTo>
                <a:lnTo>
                  <a:pt x="379078" y="561392"/>
                </a:lnTo>
                <a:lnTo>
                  <a:pt x="334757" y="572303"/>
                </a:lnTo>
                <a:lnTo>
                  <a:pt x="288036" y="576072"/>
                </a:lnTo>
                <a:lnTo>
                  <a:pt x="241314" y="572303"/>
                </a:lnTo>
                <a:lnTo>
                  <a:pt x="196993" y="561392"/>
                </a:lnTo>
                <a:lnTo>
                  <a:pt x="155665" y="543931"/>
                </a:lnTo>
                <a:lnTo>
                  <a:pt x="117924" y="520513"/>
                </a:lnTo>
                <a:lnTo>
                  <a:pt x="84362" y="491728"/>
                </a:lnTo>
                <a:lnTo>
                  <a:pt x="55573" y="458169"/>
                </a:lnTo>
                <a:lnTo>
                  <a:pt x="32149" y="420428"/>
                </a:lnTo>
                <a:lnTo>
                  <a:pt x="14684" y="379098"/>
                </a:lnTo>
                <a:lnTo>
                  <a:pt x="3769" y="334769"/>
                </a:lnTo>
                <a:lnTo>
                  <a:pt x="0" y="28803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92" name="object 97">
            <a:extLst>
              <a:ext uri="{FF2B5EF4-FFF2-40B4-BE49-F238E27FC236}">
                <a16:creationId xmlns:a16="http://schemas.microsoft.com/office/drawing/2014/main" id="{B1F6D3AD-1316-C84B-A986-65D9AB7CE1E3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03169" y="2303055"/>
            <a:ext cx="197804" cy="204250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A2BA2F57-4CE0-2F45-9D1A-C7E87CE99834}"/>
              </a:ext>
            </a:extLst>
          </p:cNvPr>
          <p:cNvSpPr txBox="1"/>
          <p:nvPr/>
        </p:nvSpPr>
        <p:spPr>
          <a:xfrm>
            <a:off x="5945101" y="2696470"/>
            <a:ext cx="3212081" cy="641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Нейрофизиологические предикторы </a:t>
            </a:r>
            <a:b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развития аутизма</a:t>
            </a:r>
          </a:p>
          <a:p>
            <a:pPr>
              <a:spcAft>
                <a:spcPts val="450"/>
              </a:spcAft>
              <a:defRPr/>
            </a:pPr>
            <a:endParaRPr lang="ru-RU" sz="1050" dirty="0">
              <a:solidFill>
                <a:prstClr val="black"/>
              </a:solidFill>
              <a:latin typeface="Gramatika Light" panose="00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4" name="object 42">
            <a:extLst>
              <a:ext uri="{FF2B5EF4-FFF2-40B4-BE49-F238E27FC236}">
                <a16:creationId xmlns:a16="http://schemas.microsoft.com/office/drawing/2014/main" id="{E027837D-3FD5-714E-8D3F-1E68F00DC961}"/>
              </a:ext>
            </a:extLst>
          </p:cNvPr>
          <p:cNvSpPr/>
          <p:nvPr/>
        </p:nvSpPr>
        <p:spPr>
          <a:xfrm>
            <a:off x="5660992" y="2787499"/>
            <a:ext cx="287830" cy="297210"/>
          </a:xfrm>
          <a:custGeom>
            <a:avLst/>
            <a:gdLst/>
            <a:ahLst/>
            <a:cxnLst/>
            <a:rect l="l" t="t" r="r" b="b"/>
            <a:pathLst>
              <a:path w="576580" h="576579">
                <a:moveTo>
                  <a:pt x="0" y="288036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3" y="117902"/>
                </a:lnTo>
                <a:lnTo>
                  <a:pt x="84362" y="84343"/>
                </a:lnTo>
                <a:lnTo>
                  <a:pt x="117924" y="55558"/>
                </a:lnTo>
                <a:lnTo>
                  <a:pt x="155665" y="32140"/>
                </a:lnTo>
                <a:lnTo>
                  <a:pt x="196993" y="14679"/>
                </a:lnTo>
                <a:lnTo>
                  <a:pt x="241314" y="3768"/>
                </a:lnTo>
                <a:lnTo>
                  <a:pt x="288036" y="0"/>
                </a:lnTo>
                <a:lnTo>
                  <a:pt x="334757" y="3768"/>
                </a:lnTo>
                <a:lnTo>
                  <a:pt x="379078" y="14679"/>
                </a:lnTo>
                <a:lnTo>
                  <a:pt x="420406" y="32140"/>
                </a:lnTo>
                <a:lnTo>
                  <a:pt x="458147" y="55558"/>
                </a:lnTo>
                <a:lnTo>
                  <a:pt x="491709" y="84343"/>
                </a:lnTo>
                <a:lnTo>
                  <a:pt x="520498" y="117902"/>
                </a:lnTo>
                <a:lnTo>
                  <a:pt x="543922" y="155643"/>
                </a:lnTo>
                <a:lnTo>
                  <a:pt x="561387" y="196973"/>
                </a:lnTo>
                <a:lnTo>
                  <a:pt x="572302" y="241302"/>
                </a:lnTo>
                <a:lnTo>
                  <a:pt x="576072" y="288036"/>
                </a:lnTo>
                <a:lnTo>
                  <a:pt x="572302" y="334769"/>
                </a:lnTo>
                <a:lnTo>
                  <a:pt x="561387" y="379098"/>
                </a:lnTo>
                <a:lnTo>
                  <a:pt x="543922" y="420428"/>
                </a:lnTo>
                <a:lnTo>
                  <a:pt x="520498" y="458169"/>
                </a:lnTo>
                <a:lnTo>
                  <a:pt x="491709" y="491728"/>
                </a:lnTo>
                <a:lnTo>
                  <a:pt x="458147" y="520513"/>
                </a:lnTo>
                <a:lnTo>
                  <a:pt x="420406" y="543931"/>
                </a:lnTo>
                <a:lnTo>
                  <a:pt x="379078" y="561392"/>
                </a:lnTo>
                <a:lnTo>
                  <a:pt x="334757" y="572303"/>
                </a:lnTo>
                <a:lnTo>
                  <a:pt x="288036" y="576072"/>
                </a:lnTo>
                <a:lnTo>
                  <a:pt x="241314" y="572303"/>
                </a:lnTo>
                <a:lnTo>
                  <a:pt x="196993" y="561392"/>
                </a:lnTo>
                <a:lnTo>
                  <a:pt x="155665" y="543931"/>
                </a:lnTo>
                <a:lnTo>
                  <a:pt x="117924" y="520513"/>
                </a:lnTo>
                <a:lnTo>
                  <a:pt x="84362" y="491728"/>
                </a:lnTo>
                <a:lnTo>
                  <a:pt x="55573" y="458169"/>
                </a:lnTo>
                <a:lnTo>
                  <a:pt x="32149" y="420428"/>
                </a:lnTo>
                <a:lnTo>
                  <a:pt x="14684" y="379098"/>
                </a:lnTo>
                <a:lnTo>
                  <a:pt x="3769" y="334769"/>
                </a:lnTo>
                <a:lnTo>
                  <a:pt x="0" y="28803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95" name="object 97">
            <a:extLst>
              <a:ext uri="{FF2B5EF4-FFF2-40B4-BE49-F238E27FC236}">
                <a16:creationId xmlns:a16="http://schemas.microsoft.com/office/drawing/2014/main" id="{DA75D4F0-1030-B642-B55C-4993D887522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05120" y="2834215"/>
            <a:ext cx="197804" cy="204250"/>
          </a:xfrm>
          <a:prstGeom prst="rect">
            <a:avLst/>
          </a:prstGeom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1033672A-D3F1-8441-B2E1-0A81F282E3E0}"/>
              </a:ext>
            </a:extLst>
          </p:cNvPr>
          <p:cNvSpPr txBox="1"/>
          <p:nvPr/>
        </p:nvSpPr>
        <p:spPr>
          <a:xfrm>
            <a:off x="5957082" y="3194467"/>
            <a:ext cx="3212081" cy="641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Дифференцированный подход к речевым нарушениям</a:t>
            </a:r>
          </a:p>
          <a:p>
            <a:pPr>
              <a:spcAft>
                <a:spcPts val="450"/>
              </a:spcAft>
              <a:defRPr/>
            </a:pPr>
            <a:endParaRPr lang="ru-RU" sz="1050" dirty="0">
              <a:solidFill>
                <a:prstClr val="black"/>
              </a:solidFill>
              <a:latin typeface="Gramatika Light" panose="00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object 42">
            <a:extLst>
              <a:ext uri="{FF2B5EF4-FFF2-40B4-BE49-F238E27FC236}">
                <a16:creationId xmlns:a16="http://schemas.microsoft.com/office/drawing/2014/main" id="{E90EF7FE-13CD-9944-A752-76BC58476121}"/>
              </a:ext>
            </a:extLst>
          </p:cNvPr>
          <p:cNvSpPr/>
          <p:nvPr/>
        </p:nvSpPr>
        <p:spPr>
          <a:xfrm>
            <a:off x="5671022" y="3249355"/>
            <a:ext cx="287830" cy="297210"/>
          </a:xfrm>
          <a:custGeom>
            <a:avLst/>
            <a:gdLst/>
            <a:ahLst/>
            <a:cxnLst/>
            <a:rect l="l" t="t" r="r" b="b"/>
            <a:pathLst>
              <a:path w="576580" h="576579">
                <a:moveTo>
                  <a:pt x="0" y="288036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3" y="117902"/>
                </a:lnTo>
                <a:lnTo>
                  <a:pt x="84362" y="84343"/>
                </a:lnTo>
                <a:lnTo>
                  <a:pt x="117924" y="55558"/>
                </a:lnTo>
                <a:lnTo>
                  <a:pt x="155665" y="32140"/>
                </a:lnTo>
                <a:lnTo>
                  <a:pt x="196993" y="14679"/>
                </a:lnTo>
                <a:lnTo>
                  <a:pt x="241314" y="3768"/>
                </a:lnTo>
                <a:lnTo>
                  <a:pt x="288036" y="0"/>
                </a:lnTo>
                <a:lnTo>
                  <a:pt x="334757" y="3768"/>
                </a:lnTo>
                <a:lnTo>
                  <a:pt x="379078" y="14679"/>
                </a:lnTo>
                <a:lnTo>
                  <a:pt x="420406" y="32140"/>
                </a:lnTo>
                <a:lnTo>
                  <a:pt x="458147" y="55558"/>
                </a:lnTo>
                <a:lnTo>
                  <a:pt x="491709" y="84343"/>
                </a:lnTo>
                <a:lnTo>
                  <a:pt x="520498" y="117902"/>
                </a:lnTo>
                <a:lnTo>
                  <a:pt x="543922" y="155643"/>
                </a:lnTo>
                <a:lnTo>
                  <a:pt x="561387" y="196973"/>
                </a:lnTo>
                <a:lnTo>
                  <a:pt x="572302" y="241302"/>
                </a:lnTo>
                <a:lnTo>
                  <a:pt x="576072" y="288036"/>
                </a:lnTo>
                <a:lnTo>
                  <a:pt x="572302" y="334769"/>
                </a:lnTo>
                <a:lnTo>
                  <a:pt x="561387" y="379098"/>
                </a:lnTo>
                <a:lnTo>
                  <a:pt x="543922" y="420428"/>
                </a:lnTo>
                <a:lnTo>
                  <a:pt x="520498" y="458169"/>
                </a:lnTo>
                <a:lnTo>
                  <a:pt x="491709" y="491728"/>
                </a:lnTo>
                <a:lnTo>
                  <a:pt x="458147" y="520513"/>
                </a:lnTo>
                <a:lnTo>
                  <a:pt x="420406" y="543931"/>
                </a:lnTo>
                <a:lnTo>
                  <a:pt x="379078" y="561392"/>
                </a:lnTo>
                <a:lnTo>
                  <a:pt x="334757" y="572303"/>
                </a:lnTo>
                <a:lnTo>
                  <a:pt x="288036" y="576072"/>
                </a:lnTo>
                <a:lnTo>
                  <a:pt x="241314" y="572303"/>
                </a:lnTo>
                <a:lnTo>
                  <a:pt x="196993" y="561392"/>
                </a:lnTo>
                <a:lnTo>
                  <a:pt x="155665" y="543931"/>
                </a:lnTo>
                <a:lnTo>
                  <a:pt x="117924" y="520513"/>
                </a:lnTo>
                <a:lnTo>
                  <a:pt x="84362" y="491728"/>
                </a:lnTo>
                <a:lnTo>
                  <a:pt x="55573" y="458169"/>
                </a:lnTo>
                <a:lnTo>
                  <a:pt x="32149" y="420428"/>
                </a:lnTo>
                <a:lnTo>
                  <a:pt x="14684" y="379098"/>
                </a:lnTo>
                <a:lnTo>
                  <a:pt x="3769" y="334769"/>
                </a:lnTo>
                <a:lnTo>
                  <a:pt x="0" y="28803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98" name="object 97">
            <a:extLst>
              <a:ext uri="{FF2B5EF4-FFF2-40B4-BE49-F238E27FC236}">
                <a16:creationId xmlns:a16="http://schemas.microsoft.com/office/drawing/2014/main" id="{E7ADDF8E-EBFC-E547-8376-B538AE2E755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15150" y="3296071"/>
            <a:ext cx="197804" cy="204250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3E894AF9-263B-A04A-8431-0C84F352673C}"/>
              </a:ext>
            </a:extLst>
          </p:cNvPr>
          <p:cNvSpPr txBox="1"/>
          <p:nvPr/>
        </p:nvSpPr>
        <p:spPr>
          <a:xfrm>
            <a:off x="5659041" y="1946091"/>
            <a:ext cx="3212081" cy="479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ru-RU" sz="1050" b="1" dirty="0">
                <a:solidFill>
                  <a:srgbClr val="C00000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ПЛАНИРУЕМЫЕ ИССЛЕДОВАНИЯ</a:t>
            </a:r>
          </a:p>
          <a:p>
            <a:pPr>
              <a:spcAft>
                <a:spcPts val="450"/>
              </a:spcAft>
              <a:defRPr/>
            </a:pPr>
            <a:endParaRPr lang="ru-RU" sz="1050" dirty="0">
              <a:solidFill>
                <a:prstClr val="black"/>
              </a:solidFill>
              <a:latin typeface="Gramatika Light" panose="00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97B982B-C46F-D542-83B2-8C5962C3ADA3}"/>
              </a:ext>
            </a:extLst>
          </p:cNvPr>
          <p:cNvSpPr txBox="1"/>
          <p:nvPr/>
        </p:nvSpPr>
        <p:spPr>
          <a:xfrm>
            <a:off x="5986438" y="3590273"/>
            <a:ext cx="3212081" cy="1028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Школьная </a:t>
            </a:r>
            <a:r>
              <a:rPr lang="ru-RU" sz="1050" dirty="0" err="1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дезадаптация</a:t>
            </a:r>
            <a:r>
              <a:rPr lang="ru-RU" sz="1050" dirty="0">
                <a:solidFill>
                  <a:prstClr val="black"/>
                </a:solidFill>
                <a:latin typeface="Gramatika Light" panose="000004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050" dirty="0"/>
              <a:t>программы психолого-педагогического сопровождения детей выявленной группы риска</a:t>
            </a:r>
          </a:p>
          <a:p>
            <a:pPr>
              <a:spcAft>
                <a:spcPts val="450"/>
              </a:spcAft>
              <a:defRPr/>
            </a:pPr>
            <a:endParaRPr lang="ru-RU" sz="1050" dirty="0">
              <a:solidFill>
                <a:prstClr val="black"/>
              </a:solidFill>
              <a:latin typeface="Gramatika Light" panose="00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450"/>
              </a:spcAft>
              <a:defRPr/>
            </a:pPr>
            <a:endParaRPr lang="ru-RU" sz="1050" dirty="0">
              <a:solidFill>
                <a:prstClr val="black"/>
              </a:solidFill>
              <a:latin typeface="Gramatika Light" panose="00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object 42">
            <a:extLst>
              <a:ext uri="{FF2B5EF4-FFF2-40B4-BE49-F238E27FC236}">
                <a16:creationId xmlns:a16="http://schemas.microsoft.com/office/drawing/2014/main" id="{D42633CB-2F09-5943-B612-C1F904E9410D}"/>
              </a:ext>
            </a:extLst>
          </p:cNvPr>
          <p:cNvSpPr/>
          <p:nvPr/>
        </p:nvSpPr>
        <p:spPr>
          <a:xfrm>
            <a:off x="5677131" y="3725524"/>
            <a:ext cx="287830" cy="297210"/>
          </a:xfrm>
          <a:custGeom>
            <a:avLst/>
            <a:gdLst/>
            <a:ahLst/>
            <a:cxnLst/>
            <a:rect l="l" t="t" r="r" b="b"/>
            <a:pathLst>
              <a:path w="576580" h="576579">
                <a:moveTo>
                  <a:pt x="0" y="288036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3" y="117902"/>
                </a:lnTo>
                <a:lnTo>
                  <a:pt x="84362" y="84343"/>
                </a:lnTo>
                <a:lnTo>
                  <a:pt x="117924" y="55558"/>
                </a:lnTo>
                <a:lnTo>
                  <a:pt x="155665" y="32140"/>
                </a:lnTo>
                <a:lnTo>
                  <a:pt x="196993" y="14679"/>
                </a:lnTo>
                <a:lnTo>
                  <a:pt x="241314" y="3768"/>
                </a:lnTo>
                <a:lnTo>
                  <a:pt x="288036" y="0"/>
                </a:lnTo>
                <a:lnTo>
                  <a:pt x="334757" y="3768"/>
                </a:lnTo>
                <a:lnTo>
                  <a:pt x="379078" y="14679"/>
                </a:lnTo>
                <a:lnTo>
                  <a:pt x="420406" y="32140"/>
                </a:lnTo>
                <a:lnTo>
                  <a:pt x="458147" y="55558"/>
                </a:lnTo>
                <a:lnTo>
                  <a:pt x="491709" y="84343"/>
                </a:lnTo>
                <a:lnTo>
                  <a:pt x="520498" y="117902"/>
                </a:lnTo>
                <a:lnTo>
                  <a:pt x="543922" y="155643"/>
                </a:lnTo>
                <a:lnTo>
                  <a:pt x="561387" y="196973"/>
                </a:lnTo>
                <a:lnTo>
                  <a:pt x="572302" y="241302"/>
                </a:lnTo>
                <a:lnTo>
                  <a:pt x="576072" y="288036"/>
                </a:lnTo>
                <a:lnTo>
                  <a:pt x="572302" y="334769"/>
                </a:lnTo>
                <a:lnTo>
                  <a:pt x="561387" y="379098"/>
                </a:lnTo>
                <a:lnTo>
                  <a:pt x="543922" y="420428"/>
                </a:lnTo>
                <a:lnTo>
                  <a:pt x="520498" y="458169"/>
                </a:lnTo>
                <a:lnTo>
                  <a:pt x="491709" y="491728"/>
                </a:lnTo>
                <a:lnTo>
                  <a:pt x="458147" y="520513"/>
                </a:lnTo>
                <a:lnTo>
                  <a:pt x="420406" y="543931"/>
                </a:lnTo>
                <a:lnTo>
                  <a:pt x="379078" y="561392"/>
                </a:lnTo>
                <a:lnTo>
                  <a:pt x="334757" y="572303"/>
                </a:lnTo>
                <a:lnTo>
                  <a:pt x="288036" y="576072"/>
                </a:lnTo>
                <a:lnTo>
                  <a:pt x="241314" y="572303"/>
                </a:lnTo>
                <a:lnTo>
                  <a:pt x="196993" y="561392"/>
                </a:lnTo>
                <a:lnTo>
                  <a:pt x="155665" y="543931"/>
                </a:lnTo>
                <a:lnTo>
                  <a:pt x="117924" y="520513"/>
                </a:lnTo>
                <a:lnTo>
                  <a:pt x="84362" y="491728"/>
                </a:lnTo>
                <a:lnTo>
                  <a:pt x="55573" y="458169"/>
                </a:lnTo>
                <a:lnTo>
                  <a:pt x="32149" y="420428"/>
                </a:lnTo>
                <a:lnTo>
                  <a:pt x="14684" y="379098"/>
                </a:lnTo>
                <a:lnTo>
                  <a:pt x="3769" y="334769"/>
                </a:lnTo>
                <a:lnTo>
                  <a:pt x="0" y="28803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102" name="object 97">
            <a:extLst>
              <a:ext uri="{FF2B5EF4-FFF2-40B4-BE49-F238E27FC236}">
                <a16:creationId xmlns:a16="http://schemas.microsoft.com/office/drawing/2014/main" id="{9108957C-A7DE-9549-B539-B6318CC6388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21259" y="3772240"/>
            <a:ext cx="197804" cy="20425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4FA7A5B-34D2-FE4C-9C17-BFCED509D3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952" y="1128223"/>
            <a:ext cx="1983296" cy="39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92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193 НКО Приволжья получат более 309 млн рублей по итогам специального  конкурса президентских грантов | РИА Пензенской области">
            <a:extLst>
              <a:ext uri="{FF2B5EF4-FFF2-40B4-BE49-F238E27FC236}">
                <a16:creationId xmlns:a16="http://schemas.microsoft.com/office/drawing/2014/main" id="{FAE7EEFA-F2D4-224D-8BA4-4C793D433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08435"/>
            <a:ext cx="4392488" cy="426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Кольцо 8">
            <a:extLst>
              <a:ext uri="{FF2B5EF4-FFF2-40B4-BE49-F238E27FC236}">
                <a16:creationId xmlns:a16="http://schemas.microsoft.com/office/drawing/2014/main" id="{93BA23B3-026D-CF45-8CF1-E68C77B2C3BE}"/>
              </a:ext>
            </a:extLst>
          </p:cNvPr>
          <p:cNvSpPr/>
          <p:nvPr/>
        </p:nvSpPr>
        <p:spPr>
          <a:xfrm>
            <a:off x="2051720" y="620689"/>
            <a:ext cx="5832648" cy="5472608"/>
          </a:xfrm>
          <a:prstGeom prst="donut">
            <a:avLst>
              <a:gd name="adj" fmla="val 590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2E307F00-3C69-6646-918B-B0FF406B2E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2837780"/>
              </p:ext>
            </p:extLst>
          </p:nvPr>
        </p:nvGraphicFramePr>
        <p:xfrm>
          <a:off x="1043608" y="260648"/>
          <a:ext cx="7776864" cy="847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54726422-4239-B04A-AC92-FC44BE40A5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323043"/>
              </p:ext>
            </p:extLst>
          </p:nvPr>
        </p:nvGraphicFramePr>
        <p:xfrm>
          <a:off x="1043608" y="5517232"/>
          <a:ext cx="7776864" cy="57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580123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6F3883E-30C6-1C4E-8AB5-BE5F9655B16D}"/>
              </a:ext>
            </a:extLst>
          </p:cNvPr>
          <p:cNvSpPr/>
          <p:nvPr/>
        </p:nvSpPr>
        <p:spPr>
          <a:xfrm>
            <a:off x="2155435" y="4334603"/>
            <a:ext cx="5435999" cy="1075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24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2" name="Изображение" descr="Изображение">
            <a:extLst>
              <a:ext uri="{FF2B5EF4-FFF2-40B4-BE49-F238E27FC236}">
                <a16:creationId xmlns:a16="http://schemas.microsoft.com/office/drawing/2014/main" id="{68133899-D327-1F42-80CA-C0D5BE095124}"/>
              </a:ext>
            </a:extLst>
          </p:cNvPr>
          <p:cNvPicPr>
            <a:picLocks/>
          </p:cNvPicPr>
          <p:nvPr/>
        </p:nvPicPr>
        <p:blipFill>
          <a:blip r:embed="rId3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2733" t="35195" r="22733" b="10272"/>
          <a:stretch>
            <a:fillRect/>
          </a:stretch>
        </p:blipFill>
        <p:spPr>
          <a:xfrm rot="10800000">
            <a:off x="0" y="857251"/>
            <a:ext cx="9144000" cy="515988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6"/>
          <p:cNvSpPr txBox="1">
            <a:spLocks/>
          </p:cNvSpPr>
          <p:nvPr/>
        </p:nvSpPr>
        <p:spPr>
          <a:xfrm>
            <a:off x="2103950" y="2660339"/>
            <a:ext cx="5477720" cy="18602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100" b="1" dirty="0">
                <a:solidFill>
                  <a:srgbClr val="EA0A2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</a:t>
            </a:r>
            <a:r>
              <a:rPr lang="ru-RU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РИВОЛЖСКИЙ </a:t>
            </a:r>
            <a:r>
              <a:rPr lang="ru-RU" sz="2100" b="1" dirty="0">
                <a:solidFill>
                  <a:srgbClr val="EA0A2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</a:t>
            </a:r>
            <a:r>
              <a:rPr lang="ru-RU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ССЛЕДОВАТЕЛЬСКИЙ </a:t>
            </a:r>
            <a:r>
              <a:rPr lang="ru-RU" sz="2100" b="1" dirty="0">
                <a:solidFill>
                  <a:srgbClr val="EA0A2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</a:t>
            </a:r>
            <a:r>
              <a:rPr lang="ru-RU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ЕДИЦИНСКИЙ </a:t>
            </a:r>
            <a:br>
              <a:rPr lang="ru-RU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100" b="1" dirty="0">
                <a:solidFill>
                  <a:srgbClr val="EA0A2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</a:t>
            </a:r>
            <a:r>
              <a:rPr lang="ru-RU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НИВЕРСИТЕТ</a:t>
            </a:r>
          </a:p>
        </p:txBody>
      </p:sp>
      <p:pic>
        <p:nvPicPr>
          <p:cNvPr id="8" name="Picture 2" descr="https://static.tildacdn.com/tild6162-6231-4330-a138-343531333037/sign-transparent.png">
            <a:extLst>
              <a:ext uri="{FF2B5EF4-FFF2-40B4-BE49-F238E27FC236}">
                <a16:creationId xmlns:a16="http://schemas.microsoft.com/office/drawing/2014/main" id="{3F23EDAA-42E0-BB4F-8CEA-37D7EAFE7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325" y="2526384"/>
            <a:ext cx="1336404" cy="1340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8941BA4-C38F-E548-93D5-569415912330}"/>
              </a:ext>
            </a:extLst>
          </p:cNvPr>
          <p:cNvSpPr txBox="1"/>
          <p:nvPr/>
        </p:nvSpPr>
        <p:spPr>
          <a:xfrm>
            <a:off x="2155435" y="3866604"/>
            <a:ext cx="162231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НИЖНИЙ НОВГОРОД</a:t>
            </a:r>
          </a:p>
        </p:txBody>
      </p:sp>
      <p:sp>
        <p:nvSpPr>
          <p:cNvPr id="22" name="TextShape 3">
            <a:extLst>
              <a:ext uri="{FF2B5EF4-FFF2-40B4-BE49-F238E27FC236}">
                <a16:creationId xmlns:a16="http://schemas.microsoft.com/office/drawing/2014/main" id="{BB982461-BBA1-4E47-9D99-4A5B2EF3CFC3}"/>
              </a:ext>
            </a:extLst>
          </p:cNvPr>
          <p:cNvSpPr txBox="1"/>
          <p:nvPr/>
        </p:nvSpPr>
        <p:spPr>
          <a:xfrm>
            <a:off x="931591" y="5149748"/>
            <a:ext cx="7217370" cy="31266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751"/>
              </a:spcBef>
            </a:pPr>
            <a:r>
              <a:rPr lang="ru-RU" sz="1650" spc="-1" dirty="0">
                <a:solidFill>
                  <a:srgbClr val="000000"/>
                </a:solidFill>
                <a:latin typeface="Calibri"/>
              </a:rPr>
              <a:t>08 декабря 2021г.</a:t>
            </a:r>
            <a:endParaRPr lang="ru-RU" sz="165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01378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Words>1650</Words>
  <Application>Microsoft Macintosh PowerPoint</Application>
  <PresentationFormat>Экран (4:3)</PresentationFormat>
  <Paragraphs>221</Paragraphs>
  <Slides>17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Gramatika Light</vt:lpstr>
      <vt:lpstr>Gramatika Medium</vt:lpstr>
      <vt:lpstr>Times New Roman</vt:lpstr>
      <vt:lpstr>Verdana</vt:lpstr>
      <vt:lpstr>Wingdings</vt:lpstr>
      <vt:lpstr>Тема Office</vt:lpstr>
      <vt:lpstr>1_Тема Office</vt:lpstr>
      <vt:lpstr>Роль университетов в организации межведомственной системы помощи детям с РАС</vt:lpstr>
      <vt:lpstr>Презентация PowerPoint</vt:lpstr>
      <vt:lpstr>Презентация PowerPoint</vt:lpstr>
      <vt:lpstr>Государственная программа стратегического академического лидерства « Приоритет – 2030»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Региональная образовательная площадка в Чувашской республике</vt:lpstr>
      <vt:lpstr>Создание информационного ресурса (платформы) для специалистов, участвующих в сопровождении людей с РАС и другими ментальными нарушениями и семей, воспитывающих детей с РАС и другими ментальными нарушениями (родителей, законных представителей), людей с РАС  https://mentalpfo.ru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Ментальное здоровье как междисциплинарная проблема</dc:title>
  <dc:creator>Божкова</dc:creator>
  <cp:lastModifiedBy>Оксана Баландина</cp:lastModifiedBy>
  <cp:revision>18</cp:revision>
  <dcterms:created xsi:type="dcterms:W3CDTF">2021-12-05T16:58:34Z</dcterms:created>
  <dcterms:modified xsi:type="dcterms:W3CDTF">2021-12-07T21:53:46Z</dcterms:modified>
</cp:coreProperties>
</file>